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7.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8.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3" r:id="rId2"/>
    <p:sldMasterId id="2147483711" r:id="rId3"/>
    <p:sldMasterId id="2147483793" r:id="rId4"/>
    <p:sldMasterId id="2147483810" r:id="rId5"/>
    <p:sldMasterId id="2147483911" r:id="rId6"/>
    <p:sldMasterId id="2147483921" r:id="rId7"/>
    <p:sldMasterId id="2147483942" r:id="rId8"/>
    <p:sldMasterId id="2147483958" r:id="rId9"/>
  </p:sldMasterIdLst>
  <p:notesMasterIdLst>
    <p:notesMasterId r:id="rId51"/>
  </p:notesMasterIdLst>
  <p:sldIdLst>
    <p:sldId id="429" r:id="rId10"/>
    <p:sldId id="691" r:id="rId11"/>
    <p:sldId id="554" r:id="rId12"/>
    <p:sldId id="555" r:id="rId13"/>
    <p:sldId id="556" r:id="rId14"/>
    <p:sldId id="557" r:id="rId15"/>
    <p:sldId id="714" r:id="rId16"/>
    <p:sldId id="558" r:id="rId17"/>
    <p:sldId id="586" r:id="rId18"/>
    <p:sldId id="693" r:id="rId19"/>
    <p:sldId id="563" r:id="rId20"/>
    <p:sldId id="743" r:id="rId21"/>
    <p:sldId id="564" r:id="rId22"/>
    <p:sldId id="744" r:id="rId23"/>
    <p:sldId id="726" r:id="rId24"/>
    <p:sldId id="728" r:id="rId25"/>
    <p:sldId id="727" r:id="rId26"/>
    <p:sldId id="583" r:id="rId27"/>
    <p:sldId id="584" r:id="rId28"/>
    <p:sldId id="565" r:id="rId29"/>
    <p:sldId id="589" r:id="rId30"/>
    <p:sldId id="642" r:id="rId31"/>
    <p:sldId id="570" r:id="rId32"/>
    <p:sldId id="593" r:id="rId33"/>
    <p:sldId id="595" r:id="rId34"/>
    <p:sldId id="596" r:id="rId35"/>
    <p:sldId id="597" r:id="rId36"/>
    <p:sldId id="622" r:id="rId37"/>
    <p:sldId id="625" r:id="rId38"/>
    <p:sldId id="624" r:id="rId39"/>
    <p:sldId id="599" r:id="rId40"/>
    <p:sldId id="600" r:id="rId41"/>
    <p:sldId id="637" r:id="rId42"/>
    <p:sldId id="635" r:id="rId43"/>
    <p:sldId id="745" r:id="rId44"/>
    <p:sldId id="746" r:id="rId45"/>
    <p:sldId id="747" r:id="rId46"/>
    <p:sldId id="748" r:id="rId47"/>
    <p:sldId id="749" r:id="rId48"/>
    <p:sldId id="750" r:id="rId49"/>
    <p:sldId id="689" r:id="rId50"/>
  </p:sldIdLst>
  <p:sldSz cx="9144000" cy="5143500" type="screen16x9"/>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74" autoAdjust="0"/>
    <p:restoredTop sz="76460" autoAdjust="0"/>
  </p:normalViewPr>
  <p:slideViewPr>
    <p:cSldViewPr snapToGrid="0" snapToObjects="1">
      <p:cViewPr varScale="1">
        <p:scale>
          <a:sx n="95" d="100"/>
          <a:sy n="95" d="100"/>
        </p:scale>
        <p:origin x="224" y="176"/>
      </p:cViewPr>
      <p:guideLst>
        <p:guide orient="horz" pos="162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50" Type="http://schemas.openxmlformats.org/officeDocument/2006/relationships/slide" Target="slides/slide41.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37CC7C-883B-2C49-8A55-6DDD74E0DCA5}" type="datetimeFigureOut">
              <a:rPr lang="en-US" smtClean="0"/>
              <a:t>9/29/17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E26624-9DF6-534E-8131-85677734695A}" type="slidenum">
              <a:rPr lang="en-US" smtClean="0"/>
              <a:t>‹#›</a:t>
            </a:fld>
            <a:endParaRPr lang="en-US"/>
          </a:p>
        </p:txBody>
      </p:sp>
    </p:spTree>
    <p:extLst>
      <p:ext uri="{BB962C8B-B14F-4D97-AF65-F5344CB8AC3E}">
        <p14:creationId xmlns:p14="http://schemas.microsoft.com/office/powerpoint/2010/main" val="3924235931"/>
      </p:ext>
    </p:extLst>
  </p:cSld>
  <p:clrMap bg1="lt1" tx1="dk1" bg2="lt2" tx2="dk2" accent1="accent1" accent2="accent2" accent3="accent3" accent4="accent4" accent5="accent5" accent6="accent6" hlink="hlink" folHlink="folHlink"/>
  <p:notesStyle>
    <a:lvl1pPr marL="0" algn="l" defTabSz="457189" rtl="0" eaLnBrk="1" latinLnBrk="0" hangingPunct="1">
      <a:defRPr sz="1200" kern="1200">
        <a:solidFill>
          <a:schemeClr val="tx1"/>
        </a:solidFill>
        <a:latin typeface="+mn-lt"/>
        <a:ea typeface="+mn-ea"/>
        <a:cs typeface="+mn-cs"/>
      </a:defRPr>
    </a:lvl1pPr>
    <a:lvl2pPr marL="457189" algn="l" defTabSz="457189" rtl="0" eaLnBrk="1" latinLnBrk="0" hangingPunct="1">
      <a:defRPr sz="1200" kern="1200">
        <a:solidFill>
          <a:schemeClr val="tx1"/>
        </a:solidFill>
        <a:latin typeface="+mn-lt"/>
        <a:ea typeface="+mn-ea"/>
        <a:cs typeface="+mn-cs"/>
      </a:defRPr>
    </a:lvl2pPr>
    <a:lvl3pPr marL="914378" algn="l" defTabSz="457189" rtl="0" eaLnBrk="1" latinLnBrk="0" hangingPunct="1">
      <a:defRPr sz="1200" kern="1200">
        <a:solidFill>
          <a:schemeClr val="tx1"/>
        </a:solidFill>
        <a:latin typeface="+mn-lt"/>
        <a:ea typeface="+mn-ea"/>
        <a:cs typeface="+mn-cs"/>
      </a:defRPr>
    </a:lvl3pPr>
    <a:lvl4pPr marL="1371566" algn="l" defTabSz="457189" rtl="0" eaLnBrk="1" latinLnBrk="0" hangingPunct="1">
      <a:defRPr sz="1200" kern="1200">
        <a:solidFill>
          <a:schemeClr val="tx1"/>
        </a:solidFill>
        <a:latin typeface="+mn-lt"/>
        <a:ea typeface="+mn-ea"/>
        <a:cs typeface="+mn-cs"/>
      </a:defRPr>
    </a:lvl4pPr>
    <a:lvl5pPr marL="1828754" algn="l" defTabSz="457189" rtl="0" eaLnBrk="1" latinLnBrk="0" hangingPunct="1">
      <a:defRPr sz="1200" kern="1200">
        <a:solidFill>
          <a:schemeClr val="tx1"/>
        </a:solidFill>
        <a:latin typeface="+mn-lt"/>
        <a:ea typeface="+mn-ea"/>
        <a:cs typeface="+mn-cs"/>
      </a:defRPr>
    </a:lvl5pPr>
    <a:lvl6pPr marL="2285943" algn="l" defTabSz="457189" rtl="0" eaLnBrk="1" latinLnBrk="0" hangingPunct="1">
      <a:defRPr sz="1200" kern="1200">
        <a:solidFill>
          <a:schemeClr val="tx1"/>
        </a:solidFill>
        <a:latin typeface="+mn-lt"/>
        <a:ea typeface="+mn-ea"/>
        <a:cs typeface="+mn-cs"/>
      </a:defRPr>
    </a:lvl6pPr>
    <a:lvl7pPr marL="2743132" algn="l" defTabSz="457189" rtl="0" eaLnBrk="1" latinLnBrk="0" hangingPunct="1">
      <a:defRPr sz="1200" kern="1200">
        <a:solidFill>
          <a:schemeClr val="tx1"/>
        </a:solidFill>
        <a:latin typeface="+mn-lt"/>
        <a:ea typeface="+mn-ea"/>
        <a:cs typeface="+mn-cs"/>
      </a:defRPr>
    </a:lvl7pPr>
    <a:lvl8pPr marL="3200320" algn="l" defTabSz="457189" rtl="0" eaLnBrk="1" latinLnBrk="0" hangingPunct="1">
      <a:defRPr sz="1200" kern="1200">
        <a:solidFill>
          <a:schemeClr val="tx1"/>
        </a:solidFill>
        <a:latin typeface="+mn-lt"/>
        <a:ea typeface="+mn-ea"/>
        <a:cs typeface="+mn-cs"/>
      </a:defRPr>
    </a:lvl8pPr>
    <a:lvl9pPr marL="3657509" algn="l" defTabSz="45718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projects.spring.io/spring-cloud"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projects.spring.io/spring-cloud"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3</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09" name="Shape 809"/>
          <p:cNvSpPr txBox="1">
            <a:spLocks noGrp="1"/>
          </p:cNvSpPr>
          <p:nvPr>
            <p:ph type="body" idx="1"/>
          </p:nvPr>
        </p:nvSpPr>
        <p:spPr>
          <a:xfrm>
            <a:off x="295171" y="2972430"/>
            <a:ext cx="6267659" cy="5793719"/>
          </a:xfrm>
          <a:prstGeom prst="rect">
            <a:avLst/>
          </a:prstGeom>
          <a:noFill/>
          <a:ln>
            <a:noFill/>
          </a:ln>
        </p:spPr>
        <p:txBody>
          <a:bodyPr lIns="0" tIns="0" rIns="0" bIns="0" numCol="1" anchor="t" anchorCtr="0">
            <a:noAutofit/>
          </a:bodyPr>
          <a:lstStyle/>
          <a:p>
            <a:pPr>
              <a:buClr>
                <a:schemeClr val="dk1"/>
              </a:buClr>
            </a:pPr>
            <a:endParaRPr sz="3200">
              <a:solidFill>
                <a:schemeClr val="dk1"/>
              </a:solidFill>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Shape 98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83" name="Shape 983"/>
          <p:cNvSpPr txBox="1">
            <a:spLocks noGrp="1"/>
          </p:cNvSpPr>
          <p:nvPr>
            <p:ph type="body" idx="1"/>
          </p:nvPr>
        </p:nvSpPr>
        <p:spPr>
          <a:xfrm>
            <a:off x="295171" y="2972430"/>
            <a:ext cx="6267659" cy="5793719"/>
          </a:xfrm>
          <a:prstGeom prst="rect">
            <a:avLst/>
          </a:prstGeom>
          <a:noFill/>
          <a:ln>
            <a:noFill/>
          </a:ln>
        </p:spPr>
        <p:txBody>
          <a:bodyPr lIns="0" tIns="0" rIns="0" bIns="0" numCol="1" anchor="t" anchorCtr="0">
            <a:noAutofit/>
          </a:bodyPr>
          <a:lstStyle/>
          <a:p>
            <a:pPr>
              <a:buClr>
                <a:schemeClr val="dk1"/>
              </a:buClr>
              <a:buSzPct val="25000"/>
            </a:pPr>
            <a:r>
              <a:rPr lang="en-US" sz="1100">
                <a:solidFill>
                  <a:schemeClr val="dk1"/>
                </a:solidFill>
                <a:latin typeface="Verdana"/>
                <a:ea typeface="Verdana"/>
                <a:cs typeface="Verdana"/>
                <a:sym typeface="Verdana"/>
              </a:rPr>
              <a:t> Pivotal is the fastest growing open source company in history. </a:t>
            </a:r>
          </a:p>
          <a:p>
            <a:pPr>
              <a:spcBef>
                <a:spcPts val="1189"/>
              </a:spcBef>
              <a:buClr>
                <a:schemeClr val="dk1"/>
              </a:buClr>
              <a:buSzPct val="25000"/>
            </a:pPr>
            <a:r>
              <a:rPr lang="en-US" sz="1100">
                <a:solidFill>
                  <a:schemeClr val="dk1"/>
                </a:solidFill>
                <a:latin typeface="Verdana"/>
                <a:ea typeface="Verdana"/>
                <a:cs typeface="Verdana"/>
                <a:sym typeface="Verdana"/>
              </a:rPr>
              <a:t>We are getting some good results for our customers. We would love to work with you further.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295171" y="2972430"/>
            <a:ext cx="6267659" cy="5793719"/>
          </a:xfrm>
          <a:prstGeom prst="rect">
            <a:avLst/>
          </a:prstGeom>
          <a:noFill/>
          <a:ln>
            <a:noFill/>
          </a:ln>
        </p:spPr>
        <p:txBody>
          <a:bodyPr lIns="0" tIns="0" rIns="0" bIns="0" numCol="1" anchor="t" anchorCtr="0">
            <a:noAutofit/>
          </a:bodyPr>
          <a:lstStyle/>
          <a:p>
            <a:pPr>
              <a:buClr>
                <a:schemeClr val="dk1"/>
              </a:buClr>
              <a:buSzPct val="25000"/>
            </a:pPr>
            <a:r>
              <a:rPr lang="en-US" sz="1800" baseline="0" dirty="0" smtClean="0">
                <a:solidFill>
                  <a:schemeClr val="dk1"/>
                </a:solidFill>
                <a:latin typeface="Verdana"/>
                <a:ea typeface="Verdana"/>
                <a:cs typeface="Verdana"/>
                <a:sym typeface="Verdana"/>
              </a:rPr>
              <a:t>Application deployments setup is ticket-based, CI processes are</a:t>
            </a:r>
            <a:endParaRPr lang="en-US" sz="1800" dirty="0" smtClean="0">
              <a:solidFill>
                <a:schemeClr val="dk1"/>
              </a:solidFill>
              <a:latin typeface="Verdana"/>
              <a:ea typeface="Verdana"/>
              <a:cs typeface="Verdana"/>
              <a:sym typeface="Verdana"/>
            </a:endParaRPr>
          </a:p>
          <a:p>
            <a:pPr>
              <a:buClr>
                <a:schemeClr val="dk1"/>
              </a:buClr>
              <a:buSzPct val="25000"/>
            </a:pPr>
            <a:endParaRPr lang="en-US" sz="1800" dirty="0" smtClean="0">
              <a:solidFill>
                <a:schemeClr val="dk1"/>
              </a:solidFill>
              <a:latin typeface="Verdana"/>
              <a:ea typeface="Verdana"/>
              <a:cs typeface="Verdana"/>
              <a:sym typeface="Verdana"/>
            </a:endParaRPr>
          </a:p>
          <a:p>
            <a:pPr>
              <a:buClr>
                <a:schemeClr val="dk1"/>
              </a:buClr>
              <a:buSzPct val="25000"/>
            </a:pPr>
            <a:r>
              <a:rPr lang="en-US" sz="1800" dirty="0" smtClean="0">
                <a:solidFill>
                  <a:schemeClr val="dk1"/>
                </a:solidFill>
                <a:latin typeface="Verdana"/>
                <a:ea typeface="Verdana"/>
                <a:cs typeface="Verdana"/>
                <a:sym typeface="Verdana"/>
              </a:rPr>
              <a:t>http</a:t>
            </a:r>
            <a:r>
              <a:rPr lang="en-US" sz="1800" dirty="0">
                <a:solidFill>
                  <a:schemeClr val="dk1"/>
                </a:solidFill>
                <a:latin typeface="Verdana"/>
                <a:ea typeface="Verdana"/>
                <a:cs typeface="Verdana"/>
                <a:sym typeface="Verdana"/>
              </a:rPr>
              <a:t>://</a:t>
            </a:r>
            <a:r>
              <a:rPr lang="en-US" sz="1800" dirty="0" err="1">
                <a:solidFill>
                  <a:schemeClr val="dk1"/>
                </a:solidFill>
                <a:latin typeface="Verdana"/>
                <a:ea typeface="Verdana"/>
                <a:cs typeface="Verdana"/>
                <a:sym typeface="Verdana"/>
              </a:rPr>
              <a:t>readwrite.com</a:t>
            </a:r>
            <a:r>
              <a:rPr lang="en-US" sz="1800" dirty="0">
                <a:solidFill>
                  <a:schemeClr val="dk1"/>
                </a:solidFill>
                <a:latin typeface="Verdana"/>
                <a:ea typeface="Verdana"/>
                <a:cs typeface="Verdana"/>
                <a:sym typeface="Verdana"/>
              </a:rPr>
              <a:t>/2013/04/25/how-software-developers-really-spend-their-time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 85 year old company – re-inventing itself…</a:t>
            </a:r>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t>23</a:t>
            </a:fld>
            <a:endParaRPr lang="en-US"/>
          </a:p>
        </p:txBody>
      </p:sp>
    </p:spTree>
    <p:extLst>
      <p:ext uri="{BB962C8B-B14F-4D97-AF65-F5344CB8AC3E}">
        <p14:creationId xmlns:p14="http://schemas.microsoft.com/office/powerpoint/2010/main" val="728325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E7EBD8-6238-FC42-BEC5-5251F80BB1EA}"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3504556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BV = </a:t>
            </a:r>
            <a:r>
              <a:rPr lang="en-US" dirty="0" smtClean="0"/>
              <a:t>Battery Ventures is a venture capital firm that invests in cutting-edge, category-defining businesses in markets including software and services, Web infrastructure, e-commerce, digital media and industrial technologies.</a:t>
            </a:r>
          </a:p>
          <a:p>
            <a:pPr>
              <a:spcBef>
                <a:spcPts val="0"/>
              </a:spcBef>
              <a:buNone/>
            </a:pP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8282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9374" y="686430"/>
            <a:ext cx="6079253" cy="3429000"/>
          </a:xfrm>
        </p:spPr>
      </p:sp>
      <p:sp>
        <p:nvSpPr>
          <p:cNvPr id="3" name="Notes Placeholder 2"/>
          <p:cNvSpPr>
            <a:spLocks noGrp="1"/>
          </p:cNvSpPr>
          <p:nvPr>
            <p:ph type="body" idx="1"/>
          </p:nvPr>
        </p:nvSpPr>
        <p:spPr/>
        <p:txBody>
          <a:bodyPr>
            <a:normAutofit/>
          </a:bodyPr>
          <a:lstStyle/>
          <a:p>
            <a:r>
              <a:rPr lang="en-US" sz="1100" i="1" dirty="0">
                <a:solidFill>
                  <a:srgbClr val="008881"/>
                </a:solidFill>
              </a:rPr>
              <a:t>Rich open source heritage. Industry support to become </a:t>
            </a:r>
            <a:r>
              <a:rPr lang="en-US" sz="1100" i="1" dirty="0" err="1">
                <a:solidFill>
                  <a:srgbClr val="008881"/>
                </a:solidFill>
              </a:rPr>
              <a:t>defacto</a:t>
            </a:r>
            <a:r>
              <a:rPr lang="en-US" sz="1100" i="1" dirty="0">
                <a:solidFill>
                  <a:srgbClr val="008881"/>
                </a:solidFill>
              </a:rPr>
              <a:t> cloud platform.</a:t>
            </a:r>
          </a:p>
          <a:p>
            <a:endParaRPr lang="en-US" sz="1100" i="1" dirty="0">
              <a:solidFill>
                <a:srgbClr val="008881"/>
              </a:solidFill>
            </a:endParaRPr>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9374" y="686430"/>
            <a:ext cx="6079253" cy="3429000"/>
          </a:xfrm>
        </p:spPr>
      </p:sp>
      <p:sp>
        <p:nvSpPr>
          <p:cNvPr id="3" name="Notes Placeholder 2"/>
          <p:cNvSpPr>
            <a:spLocks noGrp="1"/>
          </p:cNvSpPr>
          <p:nvPr>
            <p:ph type="body" idx="1"/>
          </p:nvPr>
        </p:nvSpPr>
        <p:spPr/>
        <p:txBody>
          <a:bodyPr>
            <a:normAutofit/>
          </a:bodyPr>
          <a:lstStyle/>
          <a:p>
            <a:r>
              <a:rPr lang="en-US" sz="1100" i="1" dirty="0">
                <a:solidFill>
                  <a:srgbClr val="008881"/>
                </a:solidFill>
              </a:rPr>
              <a:t>Rich open source heritage. Industry support to become </a:t>
            </a:r>
            <a:r>
              <a:rPr lang="en-US" sz="1100" i="1" dirty="0" err="1">
                <a:solidFill>
                  <a:srgbClr val="008881"/>
                </a:solidFill>
              </a:rPr>
              <a:t>defacto</a:t>
            </a:r>
            <a:r>
              <a:rPr lang="en-US" sz="1100" i="1" dirty="0">
                <a:solidFill>
                  <a:srgbClr val="008881"/>
                </a:solidFill>
              </a:rPr>
              <a:t> cloud platform.</a:t>
            </a:r>
          </a:p>
          <a:p>
            <a:endParaRPr lang="en-US" sz="1100" i="1" dirty="0">
              <a:solidFill>
                <a:srgbClr val="008881"/>
              </a:solidFill>
            </a:endParaRPr>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295171" y="2972430"/>
            <a:ext cx="6267659" cy="5793719"/>
          </a:xfrm>
          <a:prstGeom prst="rect">
            <a:avLst/>
          </a:prstGeom>
          <a:noFill/>
          <a:ln>
            <a:noFill/>
          </a:ln>
        </p:spPr>
        <p:txBody>
          <a:bodyPr lIns="90556" tIns="90556" rIns="90556" bIns="90556" anchor="ctr" anchorCtr="0">
            <a:noAutofit/>
          </a:bodyPr>
          <a:lstStyle/>
          <a:p>
            <a:pPr>
              <a:buClr>
                <a:schemeClr val="dk1"/>
              </a:buClr>
              <a:buSzPct val="25000"/>
            </a:pPr>
            <a:endParaRPr sz="1800">
              <a:solidFill>
                <a:schemeClr val="dk1"/>
              </a:solidFill>
              <a:latin typeface="Arial"/>
              <a:ea typeface="Arial"/>
              <a:cs typeface="Arial"/>
              <a:sym typeface="Arial"/>
            </a:endParaRPr>
          </a:p>
        </p:txBody>
      </p:sp>
      <p:sp>
        <p:nvSpPr>
          <p:cNvPr id="477" name="Shape 477"/>
          <p:cNvSpPr>
            <a:spLocks noGrp="1" noRot="1" noChangeAspect="1"/>
          </p:cNvSpPr>
          <p:nvPr>
            <p:ph type="sldImg" idx="2"/>
          </p:nvPr>
        </p:nvSpPr>
        <p:spPr>
          <a:xfrm>
            <a:off x="1610876" y="686430"/>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BFE7EBD8-6238-FC42-BEC5-5251F80BB1EA}" type="slidenum">
              <a:rPr lang="en-US" smtClean="0">
                <a:solidFill>
                  <a:prstClr val="black"/>
                </a:solidFill>
                <a:latin typeface="Calibri"/>
              </a:rPr>
              <a:pPr/>
              <a:t>39</a:t>
            </a:fld>
            <a:endParaRPr lang="en-US">
              <a:solidFill>
                <a:prstClr val="black"/>
              </a:solidFill>
              <a:latin typeface="Calibri"/>
            </a:endParaRPr>
          </a:p>
        </p:txBody>
      </p:sp>
    </p:spTree>
    <p:extLst>
      <p:ext uri="{BB962C8B-B14F-4D97-AF65-F5344CB8AC3E}">
        <p14:creationId xmlns:p14="http://schemas.microsoft.com/office/powerpoint/2010/main" val="3504556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9374" y="686430"/>
            <a:ext cx="6079253"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BFE7EBD8-6238-FC42-BEC5-5251F80BB1EA}" type="slidenum">
              <a:rPr lang="en-US" smtClean="0">
                <a:solidFill>
                  <a:prstClr val="black"/>
                </a:solidFill>
                <a:latin typeface="Calibri"/>
              </a:rPr>
              <a:pPr/>
              <a:t>40</a:t>
            </a:fld>
            <a:endParaRPr lang="en-US">
              <a:solidFill>
                <a:prstClr val="black"/>
              </a:solidFill>
              <a:latin typeface="Calibri"/>
            </a:endParaRPr>
          </a:p>
        </p:txBody>
      </p:sp>
    </p:spTree>
    <p:extLst>
      <p:ext uri="{BB962C8B-B14F-4D97-AF65-F5344CB8AC3E}">
        <p14:creationId xmlns:p14="http://schemas.microsoft.com/office/powerpoint/2010/main" val="3504556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5171" y="2972431"/>
            <a:ext cx="6267659" cy="5793719"/>
          </a:xfrm>
          <a:prstGeom prst="rect">
            <a:avLst/>
          </a:prstGeom>
        </p:spPr>
        <p:txBody>
          <a:bodyPr lIns="90548" tIns="90548" rIns="90548" bIns="90548" numCol="1" anchor="t" anchorCtr="0">
            <a:noAutofit/>
          </a:bodyPr>
          <a:lstStyle/>
          <a:p>
            <a:endParaRPr/>
          </a:p>
        </p:txBody>
      </p:sp>
      <p:sp>
        <p:nvSpPr>
          <p:cNvPr id="1010" name="Shape 101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295171" y="2972430"/>
            <a:ext cx="6267560" cy="5793619"/>
          </a:xfrm>
          <a:prstGeom prst="rect">
            <a:avLst/>
          </a:prstGeom>
          <a:noFill/>
          <a:ln>
            <a:noFill/>
          </a:ln>
        </p:spPr>
        <p:txBody>
          <a:bodyPr lIns="0" tIns="0" rIns="0" bIns="0" numCol="1" anchor="t" anchorCtr="0">
            <a:noAutofit/>
          </a:bodyPr>
          <a:lstStyle/>
          <a:p>
            <a:pPr>
              <a:buClr>
                <a:schemeClr val="dk1"/>
              </a:buClr>
              <a:buSzPct val="25000"/>
            </a:pPr>
            <a:r>
              <a:rPr lang="en-US" sz="1100" dirty="0">
                <a:solidFill>
                  <a:schemeClr val="dk1"/>
                </a:solidFill>
                <a:latin typeface="Verdana"/>
                <a:ea typeface="Verdana"/>
                <a:cs typeface="Verdana"/>
                <a:sym typeface="Verdana"/>
              </a:rPr>
              <a:t>Day 0 – Develop Code</a:t>
            </a:r>
          </a:p>
          <a:p>
            <a:pPr>
              <a:spcBef>
                <a:spcPts val="1189"/>
              </a:spcBef>
              <a:buClr>
                <a:schemeClr val="dk1"/>
              </a:buClr>
              <a:buSzPct val="25000"/>
            </a:pPr>
            <a:r>
              <a:rPr lang="en-US" sz="1100" dirty="0">
                <a:solidFill>
                  <a:schemeClr val="dk1"/>
                </a:solidFill>
                <a:latin typeface="Verdana"/>
                <a:ea typeface="Verdana"/>
                <a:cs typeface="Verdana"/>
                <a:sym typeface="Verdana"/>
              </a:rPr>
              <a:t>Day 1 – Deploy Code</a:t>
            </a:r>
          </a:p>
          <a:p>
            <a:pPr>
              <a:spcBef>
                <a:spcPts val="1189"/>
              </a:spcBef>
              <a:buClr>
                <a:schemeClr val="dk1"/>
              </a:buClr>
              <a:buSzPct val="25000"/>
            </a:pPr>
            <a:r>
              <a:rPr lang="en-US" sz="1100" dirty="0">
                <a:solidFill>
                  <a:schemeClr val="dk1"/>
                </a:solidFill>
                <a:latin typeface="Verdana"/>
                <a:ea typeface="Verdana"/>
                <a:cs typeface="Verdana"/>
                <a:sym typeface="Verdana"/>
              </a:rPr>
              <a:t>Day 2 – Maintain and Operate</a:t>
            </a:r>
          </a:p>
          <a:p>
            <a:pPr>
              <a:spcBef>
                <a:spcPts val="1189"/>
              </a:spcBef>
              <a:buClr>
                <a:schemeClr val="dk1"/>
              </a:buClr>
              <a:buSzPct val="25000"/>
            </a:pPr>
            <a:r>
              <a:rPr lang="en-US" sz="1100" dirty="0">
                <a:solidFill>
                  <a:schemeClr val="dk1"/>
                </a:solidFill>
                <a:latin typeface="Verdana"/>
                <a:ea typeface="Verdana"/>
                <a:cs typeface="Verdana"/>
                <a:sym typeface="Verdana"/>
              </a:rPr>
              <a:t>There is an impedance mismatch – you automate the pipeline until deploy and then what? </a:t>
            </a:r>
          </a:p>
          <a:p>
            <a:pPr>
              <a:spcBef>
                <a:spcPts val="1189"/>
              </a:spcBef>
              <a:buClr>
                <a:schemeClr val="dk1"/>
              </a:buClr>
              <a:buSzPct val="25000"/>
            </a:pPr>
            <a:r>
              <a:rPr lang="en-US" sz="1100" dirty="0">
                <a:solidFill>
                  <a:schemeClr val="dk1"/>
                </a:solidFill>
                <a:latin typeface="Verdana"/>
                <a:ea typeface="Verdana"/>
                <a:cs typeface="Verdana"/>
                <a:sym typeface="Verdana"/>
              </a:rPr>
              <a:t>You deploy your bits where? Do you want to spray your bits across machines…and pray? What’s next? What are the issues you can expect to encounter?</a:t>
            </a:r>
          </a:p>
          <a:p>
            <a:pPr>
              <a:spcBef>
                <a:spcPts val="1189"/>
              </a:spcBef>
              <a:buClr>
                <a:schemeClr val="dk1"/>
              </a:buClr>
              <a:buSzPct val="25000"/>
            </a:pPr>
            <a:r>
              <a:rPr lang="en-US" sz="1100" dirty="0">
                <a:solidFill>
                  <a:schemeClr val="dk1"/>
                </a:solidFill>
                <a:latin typeface="Verdana"/>
                <a:ea typeface="Verdana"/>
                <a:cs typeface="Verdana"/>
                <a:sym typeface="Verdana"/>
              </a:rPr>
              <a:t>You might think your job is done after deployment…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dirty="0">
              <a:solidFill>
                <a:srgbClr val="FFFFFF"/>
              </a:solidFill>
              <a:latin typeface="Arial"/>
            </a:endParaRPr>
          </a:p>
        </p:txBody>
      </p:sp>
      <p:sp>
        <p:nvSpPr>
          <p:cNvPr id="6" name="Rectangle 5"/>
          <p:cNvSpPr/>
          <p:nvPr userDrawn="1"/>
        </p:nvSpPr>
        <p:spPr bwMode="gray">
          <a:xfrm>
            <a:off x="0" y="462919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8" name="TextBox 7"/>
          <p:cNvSpPr txBox="1"/>
          <p:nvPr userDrawn="1"/>
        </p:nvSpPr>
        <p:spPr bwMode="gray">
          <a:xfrm flipH="1">
            <a:off x="8553450" y="5021303"/>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E5720A81-C3A2-FC40-80D1-C670DA05CF13}"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9" name="TextBox 8"/>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sp>
        <p:nvSpPr>
          <p:cNvPr id="2" name="Title 1"/>
          <p:cNvSpPr>
            <a:spLocks noGrp="1"/>
          </p:cNvSpPr>
          <p:nvPr>
            <p:ph type="ctrTitle"/>
          </p:nvPr>
        </p:nvSpPr>
        <p:spPr bwMode="gray">
          <a:xfrm>
            <a:off x="890589" y="131294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890594" y="2633386"/>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dirty="0"/>
          </a:p>
        </p:txBody>
      </p:sp>
      <p:sp>
        <p:nvSpPr>
          <p:cNvPr id="7" name="Content Placeholder 6"/>
          <p:cNvSpPr>
            <a:spLocks noGrp="1"/>
          </p:cNvSpPr>
          <p:nvPr>
            <p:ph sz="quarter" idx="11"/>
          </p:nvPr>
        </p:nvSpPr>
        <p:spPr bwMode="gray">
          <a:xfrm>
            <a:off x="908584" y="371014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smtClean="0"/>
              <a:t>Click to edit Master text styles</a:t>
            </a:r>
          </a:p>
        </p:txBody>
      </p:sp>
      <p:pic>
        <p:nvPicPr>
          <p:cNvPr id="11"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6"/>
            <a:ext cx="957262" cy="219455"/>
          </a:xfrm>
          <a:prstGeom prst="rect">
            <a:avLst/>
          </a:prstGeom>
        </p:spPr>
      </p:pic>
    </p:spTree>
    <p:extLst>
      <p:ext uri="{BB962C8B-B14F-4D97-AF65-F5344CB8AC3E}">
        <p14:creationId xmlns:p14="http://schemas.microsoft.com/office/powerpoint/2010/main" val="2717467987"/>
      </p:ext>
    </p:extLst>
  </p:cSld>
  <p:clrMapOvr>
    <a:masterClrMapping/>
  </p:clrMapOvr>
  <p:transition>
    <p:fade/>
  </p:transition>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41" y="1074738"/>
            <a:ext cx="2073275" cy="3382962"/>
          </a:xfrm>
          <a:prstGeom prst="rect">
            <a:avLst/>
          </a:prstGeom>
          <a:noFill/>
        </p:spPr>
        <p:txBody>
          <a:bodyPr lIns="91436" tIns="45718" rIns="91436" bIns="45718"/>
          <a:lstStyle>
            <a:lvl1pPr marL="0" indent="0">
              <a:buNone/>
              <a:defRPr sz="1600">
                <a:latin typeface="Verdana" pitchFamily="34" charset="0"/>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pPr lvl="0"/>
            <a:r>
              <a:rPr lang="en-US" noProof="0" smtClean="0"/>
              <a:t>Click icon to add picture</a:t>
            </a:r>
            <a:endParaRPr lang="en-US" noProof="0" dirty="0"/>
          </a:p>
        </p:txBody>
      </p:sp>
      <p:sp>
        <p:nvSpPr>
          <p:cNvPr id="8"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0"/>
          </p:nvPr>
        </p:nvSpPr>
        <p:spPr bwMode="gray">
          <a:xfrm>
            <a:off x="2728914"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855" indent="-287324">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795184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srgbClr val="F5F5F5"/>
              </a:solidFill>
              <a:latin typeface="News Gothic MT"/>
            </a:endParaRPr>
          </a:p>
        </p:txBody>
      </p:sp>
      <p:sp>
        <p:nvSpPr>
          <p:cNvPr id="4" name="TextBox 3"/>
          <p:cNvSpPr txBox="1"/>
          <p:nvPr userDrawn="1"/>
        </p:nvSpPr>
        <p:spPr>
          <a:xfrm>
            <a:off x="1701800" y="3094050"/>
            <a:ext cx="5689600" cy="46166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fontAlgn="base" hangingPunct="1">
              <a:spcBef>
                <a:spcPct val="0"/>
              </a:spcBef>
              <a:spcAft>
                <a:spcPct val="0"/>
              </a:spcAft>
              <a:defRPr/>
            </a:pPr>
            <a:r>
              <a:rPr lang="en-US" dirty="0" smtClean="0">
                <a:solidFill>
                  <a:srgbClr val="E8E8E8"/>
                </a:solidFill>
                <a:cs typeface="Arial" charset="0"/>
              </a:rPr>
              <a:t>A NEW PLATFORM </a:t>
            </a:r>
            <a:r>
              <a:rPr lang="en-US" dirty="0" smtClean="0">
                <a:solidFill>
                  <a:srgbClr val="138A7E"/>
                </a:solidFill>
                <a:cs typeface="Arial" charset="0"/>
              </a:rPr>
              <a:t>FOR A NEW ERA</a:t>
            </a:r>
          </a:p>
        </p:txBody>
      </p:sp>
      <p:pic>
        <p:nvPicPr>
          <p:cNvPr id="5"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rcRect r="5548"/>
          <a:stretch>
            <a:fillRect/>
          </a:stretch>
        </p:blipFill>
        <p:spPr bwMode="auto">
          <a:xfrm>
            <a:off x="1973289" y="1658951"/>
            <a:ext cx="5189537" cy="1260475"/>
          </a:xfrm>
          <a:prstGeom prst="rect">
            <a:avLst/>
          </a:prstGeom>
          <a:noFill/>
          <a:ln w="9525">
            <a:noFill/>
            <a:miter lim="800000"/>
            <a:headEnd/>
            <a:tailEnd/>
          </a:ln>
        </p:spPr>
      </p:pic>
    </p:spTree>
    <p:extLst>
      <p:ext uri="{BB962C8B-B14F-4D97-AF65-F5344CB8AC3E}">
        <p14:creationId xmlns:p14="http://schemas.microsoft.com/office/powerpoint/2010/main" val="19622130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762464"/>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12"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86"/>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462916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dirty="0">
              <a:solidFill>
                <a:prstClr val="white"/>
              </a:solidFill>
              <a:latin typeface="News Gothic MT"/>
            </a:endParaRPr>
          </a:p>
        </p:txBody>
      </p:sp>
      <p:sp>
        <p:nvSpPr>
          <p:cNvPr id="7" name="TextBox 6"/>
          <p:cNvSpPr txBox="1"/>
          <p:nvPr userDrawn="1"/>
        </p:nvSpPr>
        <p:spPr bwMode="gray">
          <a:xfrm>
            <a:off x="366730" y="5018462"/>
            <a:ext cx="2274887" cy="92333"/>
          </a:xfrm>
          <a:prstGeom prst="rect">
            <a:avLst/>
          </a:prstGeom>
          <a:noFill/>
        </p:spPr>
        <p:txBody>
          <a:bodyPr wrap="square" lIns="0" tIns="0" rIns="0" bIns="0" rtlCol="0">
            <a:spAutoFit/>
          </a:bodyPr>
          <a:lstStyle/>
          <a:p>
            <a:pPr defTabSz="457200"/>
            <a:r>
              <a:rPr lang="en-US" sz="600" dirty="0">
                <a:solidFill>
                  <a:prstClr val="white">
                    <a:lumMod val="50000"/>
                  </a:prstClr>
                </a:solidFill>
                <a:latin typeface="Arial"/>
                <a:cs typeface="Arial"/>
              </a:rPr>
              <a:t>© Copyright 2015 Pivotal. All rights reserved.</a:t>
            </a:r>
          </a:p>
        </p:txBody>
      </p:sp>
      <p:pic>
        <p:nvPicPr>
          <p:cNvPr id="8" name="Picture 7"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3" y="4713979"/>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69007884"/>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6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dirty="0">
              <a:solidFill>
                <a:prstClr val="white"/>
              </a:solidFill>
              <a:latin typeface="News Gothic MT"/>
            </a:endParaRPr>
          </a:p>
        </p:txBody>
      </p:sp>
      <p:sp>
        <p:nvSpPr>
          <p:cNvPr id="5" name="TextBox 4"/>
          <p:cNvSpPr txBox="1"/>
          <p:nvPr userDrawn="1"/>
        </p:nvSpPr>
        <p:spPr bwMode="gray">
          <a:xfrm>
            <a:off x="366730" y="5018462"/>
            <a:ext cx="2274887" cy="92333"/>
          </a:xfrm>
          <a:prstGeom prst="rect">
            <a:avLst/>
          </a:prstGeom>
          <a:noFill/>
        </p:spPr>
        <p:txBody>
          <a:bodyPr wrap="square" lIns="0" tIns="0" rIns="0" bIns="0" rtlCol="0">
            <a:spAutoFit/>
          </a:bodyPr>
          <a:lstStyle/>
          <a:p>
            <a:pPr defTabSz="457200"/>
            <a:r>
              <a:rPr lang="en-US" sz="600" dirty="0">
                <a:solidFill>
                  <a:prstClr val="white">
                    <a:lumMod val="50000"/>
                  </a:prstClr>
                </a:solidFill>
                <a:latin typeface="Arial"/>
                <a:cs typeface="Arial"/>
              </a:rPr>
              <a:t>© Copyright 2015 Pivotal. All rights reserved.</a:t>
            </a:r>
          </a:p>
        </p:txBody>
      </p:sp>
      <p:pic>
        <p:nvPicPr>
          <p:cNvPr id="6" name="Picture 5"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3" y="4713979"/>
            <a:ext cx="957262" cy="219455"/>
          </a:xfrm>
          <a:prstGeom prst="rect">
            <a:avLst/>
          </a:prstGeom>
        </p:spPr>
      </p:pic>
      <p:sp>
        <p:nvSpPr>
          <p:cNvPr id="7" name="Title 1"/>
          <p:cNvSpPr>
            <a:spLocks noGrp="1"/>
          </p:cNvSpPr>
          <p:nvPr>
            <p:ph type="title" hasCustomPrompt="1"/>
          </p:nvPr>
        </p:nvSpPr>
        <p:spPr>
          <a:xfrm>
            <a:off x="457212"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86"/>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44544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68"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defTabSz="914400">
              <a:buSzPct val="25000"/>
            </a:pPr>
            <a:fld id="{00000000-1234-1234-1234-123412341234}" type="slidenum">
              <a:rPr lang="en" kern="0">
                <a:solidFill>
                  <a:srgbClr val="4D4D4D"/>
                </a:solidFill>
                <a:rtl val="0"/>
              </a:rPr>
              <a:pPr defTabSz="914400">
                <a:buSzPct val="25000"/>
              </a:pPr>
              <a:t>‹#›</a:t>
            </a:fld>
            <a:endParaRPr lang="en" kern="0">
              <a:solidFill>
                <a:srgbClr val="4D4D4D"/>
              </a:solidFill>
              <a:rtl val="0"/>
            </a:endParaRPr>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605" y="2633392"/>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10"/>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97235026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30"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31" y="1074746"/>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3062486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30"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31" y="1074746"/>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580396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9"/>
            <a:ext cx="9144000" cy="5143499"/>
          </a:xfrm>
          <a:prstGeom prst="rect">
            <a:avLst/>
          </a:prstGeom>
          <a:solidFill>
            <a:srgbClr val="000000"/>
          </a:solidFill>
          <a:ln>
            <a:noFill/>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28" name="Shape 28"/>
          <p:cNvSpPr txBox="1"/>
          <p:nvPr/>
        </p:nvSpPr>
        <p:spPr>
          <a:xfrm>
            <a:off x="1701818" y="3094047"/>
            <a:ext cx="5689499" cy="446099"/>
          </a:xfrm>
          <a:prstGeom prst="rect">
            <a:avLst/>
          </a:prstGeom>
          <a:noFill/>
          <a:ln>
            <a:noFill/>
          </a:ln>
        </p:spPr>
        <p:txBody>
          <a:bodyPr lIns="91425" tIns="45700" rIns="91425" bIns="45700" anchor="t" anchorCtr="0">
            <a:noAutofit/>
          </a:bodyPr>
          <a:lstStyle/>
          <a:p>
            <a:pPr algn="ctr" defTabSz="914400">
              <a:buClr>
                <a:srgbClr val="F27C3A"/>
              </a:buClr>
              <a:buSzPct val="25000"/>
              <a:buFont typeface="Arial"/>
              <a:buNone/>
            </a:pPr>
            <a:r>
              <a:rPr lang="en" sz="2250" kern="0">
                <a:solidFill>
                  <a:srgbClr val="F27C3A"/>
                </a:solidFill>
                <a:latin typeface="Arial"/>
                <a:ea typeface="Arial"/>
                <a:cs typeface="Arial"/>
                <a:sym typeface="Arial"/>
                <a:rtl val="0"/>
              </a:rPr>
              <a:t>BUILT FOR THE </a:t>
            </a:r>
            <a:r>
              <a:rPr lang="en" sz="2250" kern="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cstate="print">
            <a:alphaModFix/>
            <a:extLst>
              <a:ext uri="{28A0092B-C50C-407E-A947-70E740481C1C}">
                <a14:useLocalDpi xmlns:a14="http://schemas.microsoft.com/office/drawing/2010/main"/>
              </a:ext>
            </a:extLst>
          </a:blip>
          <a:srcRect r="5547"/>
          <a:stretch/>
        </p:blipFill>
        <p:spPr>
          <a:xfrm>
            <a:off x="1973281" y="1658947"/>
            <a:ext cx="5189399" cy="1260599"/>
          </a:xfrm>
          <a:prstGeom prst="rect">
            <a:avLst/>
          </a:prstGeom>
          <a:noFill/>
          <a:ln>
            <a:noFill/>
          </a:ln>
        </p:spPr>
      </p:pic>
    </p:spTree>
    <p:extLst>
      <p:ext uri="{BB962C8B-B14F-4D97-AF65-F5344CB8AC3E}">
        <p14:creationId xmlns:p14="http://schemas.microsoft.com/office/powerpoint/2010/main" val="404897526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32" name="Shape 32"/>
          <p:cNvSpPr txBox="1"/>
          <p:nvPr/>
        </p:nvSpPr>
        <p:spPr>
          <a:xfrm flipH="1">
            <a:off x="8553468" y="5021271"/>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81"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605" y="2633392"/>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10"/>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24505412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9"/>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41" name="Shape 41"/>
          <p:cNvSpPr txBox="1"/>
          <p:nvPr/>
        </p:nvSpPr>
        <p:spPr>
          <a:xfrm flipH="1">
            <a:off x="8553468" y="5021271"/>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81"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62"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013879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41" y="1419227"/>
            <a:ext cx="2073275" cy="3038475"/>
          </a:xfrm>
          <a:prstGeom prst="rect">
            <a:avLst/>
          </a:prstGeom>
          <a:noFill/>
        </p:spPr>
        <p:txBody>
          <a:bodyPr lIns="91436" tIns="45718" rIns="91436" bIns="45718"/>
          <a:lstStyle>
            <a:lvl1pPr marL="0" indent="0">
              <a:buNone/>
              <a:defRPr sz="1600">
                <a:latin typeface="Arial"/>
                <a:cs typeface="Arial"/>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pPr lvl="0"/>
            <a:r>
              <a:rPr lang="en-US" noProof="0" dirty="0" smtClean="0"/>
              <a:t>Click icon to add picture</a:t>
            </a:r>
            <a:endParaRPr lang="en-US" noProof="0" dirty="0"/>
          </a:p>
        </p:txBody>
      </p:sp>
      <p:sp>
        <p:nvSpPr>
          <p:cNvPr id="9"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25" y="78585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4"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6010166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30"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30"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32" y="1419233"/>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5573736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30"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30"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7461012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175054683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10"/>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extLst>
      <p:ext uri="{BB962C8B-B14F-4D97-AF65-F5344CB8AC3E}">
        <p14:creationId xmlns:p14="http://schemas.microsoft.com/office/powerpoint/2010/main" val="203833416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51"/>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62"/>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809"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defTabSz="914400"/>
            <a:fld id="{00000000-1234-1234-1234-123412341234}" type="slidenum">
              <a:rPr lang="en" sz="1400" kern="0">
                <a:solidFill>
                  <a:srgbClr val="000000"/>
                </a:solidFill>
                <a:latin typeface="Arial"/>
                <a:ea typeface="Arial"/>
                <a:cs typeface="Arial"/>
                <a:sym typeface="Arial"/>
                <a:rtl val="0"/>
              </a:rPr>
              <a:pPr defTabSz="914400"/>
              <a:t>‹#›</a:t>
            </a:fld>
            <a:endParaRPr lang="en" sz="1400" kern="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42002513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47"/>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504"/>
            <a:ext cx="533400" cy="127001"/>
          </a:xfrm>
          <a:prstGeom prst="rect">
            <a:avLst/>
          </a:prstGeom>
        </p:spPr>
        <p:txBody>
          <a:bodyPr/>
          <a:lstStyle/>
          <a:p>
            <a:pPr defTabSz="914400"/>
            <a:fld id="{86CB4B4D-7CA3-9044-876B-883B54F8677D}" type="slidenum">
              <a:rPr sz="1400" kern="0">
                <a:solidFill>
                  <a:srgbClr val="000000"/>
                </a:solidFill>
                <a:latin typeface="Arial"/>
                <a:ea typeface="Arial"/>
                <a:cs typeface="Arial"/>
                <a:sym typeface="Arial"/>
                <a:rtl val="0"/>
              </a:rPr>
              <a:pPr defTabSz="914400"/>
              <a:t>‹#›</a:t>
            </a:fld>
            <a:endParaRPr sz="1400" kern="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4191863583"/>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2"/>
            <a:ext cx="8796928" cy="474445"/>
          </a:xfrm>
          <a:prstGeom prst="rect">
            <a:avLst/>
          </a:prstGeom>
        </p:spPr>
        <p:txBody>
          <a:bodyPr numCol="1"/>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numCol="1"/>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
        <p:nvSpPr>
          <p:cNvPr id="13" name="Text Placeholder 12"/>
          <p:cNvSpPr>
            <a:spLocks noGrp="1"/>
          </p:cNvSpPr>
          <p:nvPr>
            <p:ph type="body" sz="quarter" idx="13"/>
          </p:nvPr>
        </p:nvSpPr>
        <p:spPr>
          <a:xfrm>
            <a:off x="114300" y="624367"/>
            <a:ext cx="8796338" cy="288565"/>
          </a:xfrm>
          <a:prstGeom prst="rect">
            <a:avLst/>
          </a:prstGeom>
        </p:spPr>
        <p:txBody>
          <a:bodyPr vert="horz" numCol="1"/>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005174415"/>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numCol="1"/>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1414052639"/>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2"/>
            <a:ext cx="8796928" cy="474445"/>
          </a:xfrm>
          <a:prstGeom prst="rect">
            <a:avLst/>
          </a:prstGeom>
        </p:spPr>
        <p:txBody>
          <a:bodyPr numCol="1"/>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numCol="1"/>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44968704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2"/>
          </p:nvPr>
        </p:nvSpPr>
        <p:spPr bwMode="gray">
          <a:xfrm>
            <a:off x="36675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68"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081215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oter ba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89718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3" name="Rectangle 2"/>
          <p:cNvSpPr/>
          <p:nvPr userDrawn="1"/>
        </p:nvSpPr>
        <p:spPr bwMode="gray">
          <a:xfrm>
            <a:off x="0" y="462919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4" name="TextBox 3"/>
          <p:cNvSpPr txBox="1"/>
          <p:nvPr userDrawn="1"/>
        </p:nvSpPr>
        <p:spPr bwMode="gray">
          <a:xfrm flipH="1">
            <a:off x="8553450" y="5021303"/>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82998522-B605-474C-9617-3FF261DC0F2D}"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5" name="TextBox 4"/>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6" name="Picture 13"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9668908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6" name="TextBox 5"/>
          <p:cNvSpPr txBox="1"/>
          <p:nvPr userDrawn="1"/>
        </p:nvSpPr>
        <p:spPr>
          <a:xfrm>
            <a:off x="1701801" y="3094073"/>
            <a:ext cx="5689600" cy="461661"/>
          </a:xfrm>
          <a:prstGeom prst="rect">
            <a:avLst/>
          </a:prstGeom>
          <a:noFill/>
        </p:spPr>
        <p:txBody>
          <a:bodyPr lIns="91436" tIns="45718" rIns="91436" bIns="45718">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355" eaLnBrk="1" fontAlgn="base" hangingPunct="1">
              <a:spcBef>
                <a:spcPct val="0"/>
              </a:spcBef>
              <a:spcAft>
                <a:spcPct val="0"/>
              </a:spcAft>
              <a:defRPr/>
            </a:pPr>
            <a:r>
              <a:rPr lang="en-US" smtClean="0">
                <a:solidFill>
                  <a:srgbClr val="F27C3A"/>
                </a:solidFill>
                <a:cs typeface="Arial" charset="0"/>
              </a:rPr>
              <a:t>A NEW PLATFORM </a:t>
            </a:r>
            <a:r>
              <a:rPr lang="en-US" smtClean="0">
                <a:solidFill>
                  <a:srgbClr val="3EA7BC"/>
                </a:solidFill>
                <a:cs typeface="Arial" charset="0"/>
              </a:rPr>
              <a:t>FOR A NEW ERA</a:t>
            </a:r>
          </a:p>
        </p:txBody>
      </p:sp>
      <p:pic>
        <p:nvPicPr>
          <p:cNvPr id="7"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rcRect r="5548"/>
          <a:stretch>
            <a:fillRect/>
          </a:stretch>
        </p:blipFill>
        <p:spPr bwMode="auto">
          <a:xfrm>
            <a:off x="1973341" y="1658978"/>
            <a:ext cx="5189537" cy="1260475"/>
          </a:xfrm>
          <a:prstGeom prst="rect">
            <a:avLst/>
          </a:prstGeom>
          <a:noFill/>
          <a:ln w="9525">
            <a:noFill/>
            <a:miter lim="800000"/>
            <a:headEnd/>
            <a:tailEnd/>
          </a:ln>
        </p:spPr>
      </p:pic>
    </p:spTree>
    <p:extLst>
      <p:ext uri="{BB962C8B-B14F-4D97-AF65-F5344CB8AC3E}">
        <p14:creationId xmlns:p14="http://schemas.microsoft.com/office/powerpoint/2010/main" val="37340334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3" y="342231"/>
            <a:ext cx="6662271" cy="36355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519381"/>
            <a:ext cx="8229600" cy="3075242"/>
          </a:xfrm>
          <a:prstGeom prst="rect">
            <a:avLst/>
          </a:prstGeom>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2491376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76200" y="-95250"/>
            <a:ext cx="9372600" cy="5410200"/>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endParaRPr>
          </a:p>
        </p:txBody>
      </p:sp>
      <p:sp>
        <p:nvSpPr>
          <p:cNvPr id="2" name="Title 1"/>
          <p:cNvSpPr>
            <a:spLocks noGrp="1"/>
          </p:cNvSpPr>
          <p:nvPr>
            <p:ph type="ctrTitle" hasCustomPrompt="1"/>
          </p:nvPr>
        </p:nvSpPr>
        <p:spPr bwMode="gray">
          <a:xfrm>
            <a:off x="890589" y="1312925"/>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2633386"/>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4" y="3710118"/>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76200" y="4629168"/>
            <a:ext cx="93726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endParaRPr>
          </a:p>
        </p:txBody>
      </p:sp>
      <p:sp>
        <p:nvSpPr>
          <p:cNvPr id="9" name="TextBox 8"/>
          <p:cNvSpPr txBox="1"/>
          <p:nvPr userDrawn="1"/>
        </p:nvSpPr>
        <p:spPr bwMode="gray">
          <a:xfrm flipH="1">
            <a:off x="8553450" y="5021514"/>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cs typeface="Arial"/>
              </a:rPr>
              <a:pPr algn="r" defTabSz="914355">
                <a:defRPr/>
              </a:pPr>
              <a:t>‹#›</a:t>
            </a:fld>
            <a:endParaRPr lang="en-US" sz="800" dirty="0">
              <a:solidFill>
                <a:srgbClr val="FFFFFF">
                  <a:lumMod val="50000"/>
                </a:srgbClr>
              </a:solidFill>
              <a:latin typeface="Arial"/>
              <a:cs typeface="Arial"/>
            </a:endParaRPr>
          </a:p>
        </p:txBody>
      </p:sp>
      <p:pic>
        <p:nvPicPr>
          <p:cNvPr id="10" name="Picture 9" descr="EMC logo white-lg.png"/>
          <p:cNvPicPr>
            <a:picLocks noChangeAspect="1"/>
          </p:cNvPicPr>
          <p:nvPr userDrawn="1"/>
        </p:nvPicPr>
        <p:blipFill>
          <a:blip r:embed="rId2" cstate="print"/>
          <a:stretch>
            <a:fillRect/>
          </a:stretch>
        </p:blipFill>
        <p:spPr bwMode="gray">
          <a:xfrm>
            <a:off x="7951444" y="4686263"/>
            <a:ext cx="899577" cy="255363"/>
          </a:xfrm>
          <a:prstGeom prst="rect">
            <a:avLst/>
          </a:prstGeom>
        </p:spPr>
      </p:pic>
      <p:sp>
        <p:nvSpPr>
          <p:cNvPr id="11" name="TextBox 10"/>
          <p:cNvSpPr txBox="1"/>
          <p:nvPr userDrawn="1"/>
        </p:nvSpPr>
        <p:spPr bwMode="gray">
          <a:xfrm>
            <a:off x="366730"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cs typeface="Arial"/>
              </a:rPr>
              <a:t>© Copyright </a:t>
            </a:r>
            <a:r>
              <a:rPr lang="en-US" sz="700" dirty="0" smtClean="0">
                <a:solidFill>
                  <a:srgbClr val="FFFFFF">
                    <a:lumMod val="50000"/>
                  </a:srgbClr>
                </a:solidFill>
                <a:latin typeface="Arial"/>
                <a:cs typeface="Arial"/>
              </a:rPr>
              <a:t>2016 </a:t>
            </a:r>
            <a:r>
              <a:rPr lang="en-US" sz="700" dirty="0">
                <a:solidFill>
                  <a:srgbClr val="FFFFFF">
                    <a:lumMod val="50000"/>
                  </a:srgbClr>
                </a:solidFill>
                <a:latin typeface="Arial"/>
                <a:cs typeface="Arial"/>
              </a:rPr>
              <a:t>Pivotal. All rights reserved.</a:t>
            </a:r>
          </a:p>
        </p:txBody>
      </p:sp>
    </p:spTree>
    <p:extLst>
      <p:ext uri="{BB962C8B-B14F-4D97-AF65-F5344CB8AC3E}">
        <p14:creationId xmlns:p14="http://schemas.microsoft.com/office/powerpoint/2010/main" val="965034618"/>
      </p:ext>
    </p:extLst>
  </p:cSld>
  <p:clrMapOvr>
    <a:masterClrMapping/>
  </p:clrMapOvr>
  <p:transition>
    <p:fade/>
  </p:transition>
  <p:timing>
    <p:tnLst>
      <p:par>
        <p:cTn id="1" dur="indefinite" restart="never" nodeType="tmRoot"/>
      </p:par>
    </p:tnLst>
  </p:timing>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endParaRPr>
          </a:p>
        </p:txBody>
      </p:sp>
      <p:sp>
        <p:nvSpPr>
          <p:cNvPr id="12" name="Rectangle 11"/>
          <p:cNvSpPr/>
          <p:nvPr userDrawn="1"/>
        </p:nvSpPr>
        <p:spPr bwMode="gray">
          <a:xfrm>
            <a:off x="0" y="4629168"/>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endParaRPr>
          </a:p>
        </p:txBody>
      </p:sp>
      <p:sp>
        <p:nvSpPr>
          <p:cNvPr id="13" name="TextBox 12"/>
          <p:cNvSpPr txBox="1"/>
          <p:nvPr userDrawn="1"/>
        </p:nvSpPr>
        <p:spPr bwMode="gray">
          <a:xfrm flipH="1">
            <a:off x="8553450" y="5021514"/>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cs typeface="Arial"/>
              </a:rPr>
              <a:pPr algn="r" defTabSz="914355">
                <a:defRPr/>
              </a:pPr>
              <a:t>‹#›</a:t>
            </a:fld>
            <a:endParaRPr lang="en-US" sz="800" dirty="0">
              <a:solidFill>
                <a:srgbClr val="FFFFFF">
                  <a:lumMod val="50000"/>
                </a:srgbClr>
              </a:solidFill>
              <a:latin typeface="Arial"/>
              <a:cs typeface="Arial"/>
            </a:endParaRPr>
          </a:p>
        </p:txBody>
      </p:sp>
      <p:sp>
        <p:nvSpPr>
          <p:cNvPr id="14" name="TextBox 13"/>
          <p:cNvSpPr txBox="1"/>
          <p:nvPr userDrawn="1"/>
        </p:nvSpPr>
        <p:spPr bwMode="gray">
          <a:xfrm>
            <a:off x="366730"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cs typeface="Arial"/>
              </a:rPr>
              <a:t>© Copyright </a:t>
            </a:r>
            <a:r>
              <a:rPr lang="en-US" sz="700" dirty="0" smtClean="0">
                <a:solidFill>
                  <a:srgbClr val="FFFFFF">
                    <a:lumMod val="50000"/>
                  </a:srgbClr>
                </a:solidFill>
                <a:latin typeface="Arial"/>
                <a:cs typeface="Arial"/>
              </a:rPr>
              <a:t>2016 </a:t>
            </a:r>
            <a:r>
              <a:rPr lang="en-US" sz="700" dirty="0">
                <a:solidFill>
                  <a:srgbClr val="FFFFFF">
                    <a:lumMod val="50000"/>
                  </a:srgbClr>
                </a:solidFill>
                <a:latin typeface="Arial"/>
                <a:cs typeface="Arial"/>
              </a:rPr>
              <a:t>Pivotal. All rights reserved.</a:t>
            </a:r>
          </a:p>
        </p:txBody>
      </p:sp>
      <p:sp>
        <p:nvSpPr>
          <p:cNvPr id="17" name="Title 1"/>
          <p:cNvSpPr>
            <a:spLocks noGrp="1"/>
          </p:cNvSpPr>
          <p:nvPr>
            <p:ph type="ctrTitle" hasCustomPrompt="1"/>
          </p:nvPr>
        </p:nvSpPr>
        <p:spPr bwMode="gray">
          <a:xfrm>
            <a:off x="1017588" y="1739948"/>
            <a:ext cx="6048376" cy="620683"/>
          </a:xfrm>
          <a:prstGeom prst="rect">
            <a:avLst/>
          </a:prstGeom>
          <a:noFill/>
        </p:spPr>
        <p:txBody>
          <a:bodyPr lIns="0" tIns="0" rIns="0" bIns="0" anchor="b" anchorCtr="0">
            <a:spAutoFit/>
          </a:bodyPr>
          <a:lstStyle>
            <a:lvl1pPr algn="l" defTabSz="914355"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244713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44" y="4686263"/>
            <a:ext cx="899577" cy="255363"/>
          </a:xfrm>
          <a:prstGeom prst="rect">
            <a:avLst/>
          </a:prstGeom>
        </p:spPr>
      </p:pic>
    </p:spTree>
    <p:extLst>
      <p:ext uri="{BB962C8B-B14F-4D97-AF65-F5344CB8AC3E}">
        <p14:creationId xmlns:p14="http://schemas.microsoft.com/office/powerpoint/2010/main" val="4995002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18"/>
            <a:ext cx="9144000" cy="2168501"/>
          </a:xfrm>
          <a:prstGeom prst="rect">
            <a:avLst/>
          </a:prstGeom>
          <a:gradFill flip="none" rotWithShape="1">
            <a:gsLst>
              <a:gs pos="0">
                <a:schemeClr val="bg1"/>
              </a:gs>
              <a:gs pos="100000">
                <a:schemeClr val="bg2">
                  <a:lumMod val="60000"/>
                  <a:lumOff val="40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lIns="91436" tIns="45718" rIns="91436" bIns="45718" rtlCol="0" anchor="ctr"/>
          <a:lstStyle/>
          <a:p>
            <a:pPr algn="ctr" defTabSz="914355"/>
            <a:endParaRPr lang="en-US">
              <a:solidFill>
                <a:srgbClr val="00685D"/>
              </a:solidFill>
              <a:latin typeface="Arial"/>
            </a:endParaRPr>
          </a:p>
        </p:txBody>
      </p:sp>
      <p:sp>
        <p:nvSpPr>
          <p:cNvPr id="2" name="Title 1"/>
          <p:cNvSpPr>
            <a:spLocks noGrp="1"/>
          </p:cNvSpPr>
          <p:nvPr>
            <p:ph type="ctrTitle" hasCustomPrompt="1"/>
          </p:nvPr>
        </p:nvSpPr>
        <p:spPr bwMode="gray">
          <a:xfrm>
            <a:off x="2728914" y="995596"/>
            <a:ext cx="6048376" cy="1230080"/>
          </a:xfrm>
          <a:prstGeom prst="rect">
            <a:avLst/>
          </a:prstGeom>
          <a:noFill/>
        </p:spPr>
        <p:txBody>
          <a:bodyPr lIns="0" tIns="0" rIns="0" bIns="0" anchor="b" anchorCtr="0">
            <a:spAutoFit/>
          </a:bodyPr>
          <a:lstStyle>
            <a:lvl1pPr>
              <a:lnSpc>
                <a:spcPct val="90000"/>
              </a:lnSpc>
              <a:defRPr sz="4400">
                <a:solidFill>
                  <a:srgbClr val="1C7B70"/>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bg2"/>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242551759"/>
      </p:ext>
    </p:extLst>
  </p:cSld>
  <p:clrMapOvr>
    <a:masterClrMapping/>
  </p:clrMapOvr>
  <p:transition>
    <p:fade/>
  </p:transition>
  <p:timing>
    <p:tnLst>
      <p:par>
        <p:cTn id="1" dur="indefinite" restart="never" nodeType="tmRoot"/>
      </p:par>
    </p:tnLst>
  </p:timing>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5" name="Rectangle 4"/>
          <p:cNvSpPr/>
          <p:nvPr userDrawn="1"/>
        </p:nvSpPr>
        <p:spPr bwMode="gray">
          <a:xfrm>
            <a:off x="0" y="462919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6" name="TextBox 5"/>
          <p:cNvSpPr txBox="1"/>
          <p:nvPr userDrawn="1"/>
        </p:nvSpPr>
        <p:spPr bwMode="gray">
          <a:xfrm flipH="1">
            <a:off x="8553450" y="5021303"/>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0185AD4-3E80-9240-96EF-128987589A9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7" name="TextBox 6"/>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sp>
        <p:nvSpPr>
          <p:cNvPr id="17" name="Title 1"/>
          <p:cNvSpPr>
            <a:spLocks noGrp="1"/>
          </p:cNvSpPr>
          <p:nvPr>
            <p:ph type="ctrTitle"/>
          </p:nvPr>
        </p:nvSpPr>
        <p:spPr bwMode="gray">
          <a:xfrm>
            <a:off x="1017588" y="1130536"/>
            <a:ext cx="6048376" cy="1230080"/>
          </a:xfrm>
          <a:prstGeom prst="rect">
            <a:avLst/>
          </a:prstGeom>
          <a:noFill/>
        </p:spPr>
        <p:txBody>
          <a:bodyPr lIns="0" tIns="0" rIns="0" bIns="0" anchor="b" anchorCtr="0">
            <a:spAutoFit/>
          </a:bodyPr>
          <a:lstStyle>
            <a:lvl1pPr algn="l" defTabSz="914355"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smtClean="0"/>
              <a:t>Click to edit Master title style</a:t>
            </a:r>
            <a:endParaRPr lang="en-US" dirty="0"/>
          </a:p>
        </p:txBody>
      </p:sp>
      <p:sp>
        <p:nvSpPr>
          <p:cNvPr id="18" name="Content Placeholder 3"/>
          <p:cNvSpPr>
            <a:spLocks noGrp="1"/>
          </p:cNvSpPr>
          <p:nvPr>
            <p:ph sz="quarter" idx="10"/>
          </p:nvPr>
        </p:nvSpPr>
        <p:spPr bwMode="gray">
          <a:xfrm>
            <a:off x="1026083" y="244713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smtClean="0"/>
              <a:t>Click to edit Master text styles</a:t>
            </a:r>
          </a:p>
        </p:txBody>
      </p:sp>
      <p:pic>
        <p:nvPicPr>
          <p:cNvPr id="9" name="Picture 8"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6"/>
            <a:ext cx="957262" cy="219455"/>
          </a:xfrm>
          <a:prstGeom prst="rect">
            <a:avLst/>
          </a:prstGeom>
        </p:spPr>
      </p:pic>
    </p:spTree>
    <p:extLst>
      <p:ext uri="{BB962C8B-B14F-4D97-AF65-F5344CB8AC3E}">
        <p14:creationId xmlns:p14="http://schemas.microsoft.com/office/powerpoint/2010/main" val="91564579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endParaRPr>
          </a:p>
        </p:txBody>
      </p:sp>
      <p:sp>
        <p:nvSpPr>
          <p:cNvPr id="13" name="Rectangle 12"/>
          <p:cNvSpPr/>
          <p:nvPr userDrawn="1"/>
        </p:nvSpPr>
        <p:spPr bwMode="gray">
          <a:xfrm>
            <a:off x="0" y="4629168"/>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endParaRPr>
          </a:p>
        </p:txBody>
      </p:sp>
      <p:sp>
        <p:nvSpPr>
          <p:cNvPr id="14" name="TextBox 13"/>
          <p:cNvSpPr txBox="1"/>
          <p:nvPr userDrawn="1"/>
        </p:nvSpPr>
        <p:spPr bwMode="gray">
          <a:xfrm flipH="1">
            <a:off x="8553450" y="5021514"/>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cs typeface="Arial"/>
              </a:rPr>
              <a:pPr algn="r" defTabSz="914355">
                <a:defRPr/>
              </a:pPr>
              <a:t>‹#›</a:t>
            </a:fld>
            <a:endParaRPr lang="en-US" sz="800" dirty="0">
              <a:solidFill>
                <a:srgbClr val="FFFFFF">
                  <a:lumMod val="50000"/>
                </a:srgbClr>
              </a:solidFill>
              <a:latin typeface="Arial"/>
              <a:cs typeface="Arial"/>
            </a:endParaRPr>
          </a:p>
        </p:txBody>
      </p:sp>
      <p:sp>
        <p:nvSpPr>
          <p:cNvPr id="15" name="TextBox 14"/>
          <p:cNvSpPr txBox="1"/>
          <p:nvPr userDrawn="1"/>
        </p:nvSpPr>
        <p:spPr bwMode="gray">
          <a:xfrm>
            <a:off x="366730"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cs typeface="Arial"/>
              </a:rPr>
              <a:t>© Copyright </a:t>
            </a:r>
            <a:r>
              <a:rPr lang="en-US" sz="700" dirty="0" smtClean="0">
                <a:solidFill>
                  <a:srgbClr val="FFFFFF">
                    <a:lumMod val="50000"/>
                  </a:srgbClr>
                </a:solidFill>
                <a:latin typeface="Arial"/>
                <a:cs typeface="Arial"/>
              </a:rPr>
              <a:t>2016 </a:t>
            </a:r>
            <a:r>
              <a:rPr lang="en-US" sz="700" dirty="0">
                <a:solidFill>
                  <a:srgbClr val="FFFFFF">
                    <a:lumMod val="50000"/>
                  </a:srgbClr>
                </a:solidFill>
                <a:latin typeface="Arial"/>
                <a:cs typeface="Arial"/>
              </a:rPr>
              <a:t>Pivotal. All rights reserved.</a:t>
            </a:r>
          </a:p>
        </p:txBody>
      </p:sp>
      <p:sp>
        <p:nvSpPr>
          <p:cNvPr id="16" name="Title 1"/>
          <p:cNvSpPr>
            <a:spLocks noGrp="1"/>
          </p:cNvSpPr>
          <p:nvPr>
            <p:ph type="ctrTitle" hasCustomPrompt="1"/>
          </p:nvPr>
        </p:nvSpPr>
        <p:spPr bwMode="gray">
          <a:xfrm>
            <a:off x="670455" y="1674309"/>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355" rtl="0" eaLnBrk="1" latinLnBrk="0" hangingPunct="1">
              <a:lnSpc>
                <a:spcPct val="90000"/>
              </a:lnSpc>
              <a:spcBef>
                <a:spcPct val="0"/>
              </a:spcBef>
              <a:buNone/>
              <a:defRPr lang="en-US" sz="9600" kern="1200" dirty="0">
                <a:solidFill>
                  <a:srgbClr val="00685D"/>
                </a:solidFill>
                <a:latin typeface="Arial"/>
                <a:ea typeface="+mj-ea"/>
                <a:cs typeface="Arial"/>
              </a:defRPr>
            </a:lvl1pPr>
          </a:lstStyle>
          <a:p>
            <a:r>
              <a:rPr lang="en-US" dirty="0" smtClean="0"/>
              <a:t>Divider3</a:t>
            </a:r>
            <a:endParaRPr lang="en-US" dirty="0"/>
          </a:p>
        </p:txBody>
      </p:sp>
      <p:pic>
        <p:nvPicPr>
          <p:cNvPr id="18" name="Picture 17" descr="EMC logo white-lg.png"/>
          <p:cNvPicPr>
            <a:picLocks noChangeAspect="1"/>
          </p:cNvPicPr>
          <p:nvPr userDrawn="1"/>
        </p:nvPicPr>
        <p:blipFill>
          <a:blip r:embed="rId2" cstate="print"/>
          <a:stretch>
            <a:fillRect/>
          </a:stretch>
        </p:blipFill>
        <p:spPr bwMode="gray">
          <a:xfrm>
            <a:off x="7951444" y="4686263"/>
            <a:ext cx="899577" cy="255363"/>
          </a:xfrm>
          <a:prstGeom prst="rect">
            <a:avLst/>
          </a:prstGeom>
        </p:spPr>
      </p:pic>
    </p:spTree>
    <p:extLst>
      <p:ext uri="{BB962C8B-B14F-4D97-AF65-F5344CB8AC3E}">
        <p14:creationId xmlns:p14="http://schemas.microsoft.com/office/powerpoint/2010/main" val="439170469"/>
      </p:ext>
    </p:extLst>
  </p:cSld>
  <p:clrMapOvr>
    <a:masterClrMapping/>
  </p:clrMapOvr>
  <p:transition>
    <p:fade/>
  </p:transition>
  <p:timing>
    <p:tnLst>
      <p:par>
        <p:cTn id="1" dur="indefinite" restart="never" nodeType="tmRoot"/>
      </p:par>
    </p:tnLst>
  </p:timing>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855" indent="-287324">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47417993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855" indent="-287324">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147959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pic>
        <p:nvPicPr>
          <p:cNvPr id="3" name="Picture 2"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3284679063"/>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0942921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31"/>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mj-lt"/>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mj-lt"/>
              </a:defRPr>
            </a:lvl1pPr>
          </a:lstStyle>
          <a:p>
            <a:r>
              <a:rPr lang="en-US" dirty="0" smtClean="0"/>
              <a:t>Click to Edit Master Title Style</a:t>
            </a:r>
            <a:endParaRPr lang="en-US" dirty="0"/>
          </a:p>
        </p:txBody>
      </p:sp>
      <p:pic>
        <p:nvPicPr>
          <p:cNvPr id="4" name="Picture 3"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85389859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31"/>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855" indent="-287324">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417895363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074738"/>
            <a:ext cx="2073275" cy="3382962"/>
          </a:xfrm>
          <a:prstGeom prst="rect">
            <a:avLst/>
          </a:prstGeom>
          <a:noFill/>
        </p:spPr>
        <p:txBody>
          <a:bodyPr lIns="91436" tIns="45718" rIns="91436" bIns="45718"/>
          <a:lstStyle>
            <a:lvl1pPr marL="0" indent="0">
              <a:buNone/>
              <a:defRPr sz="1600">
                <a:latin typeface="Verdana" pitchFamily="34" charset="0"/>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4"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mn-lt"/>
              </a:defRPr>
            </a:lvl1pPr>
            <a:lvl2pPr>
              <a:spcBef>
                <a:spcPts val="300"/>
              </a:spcBef>
              <a:buClr>
                <a:schemeClr val="accent1"/>
              </a:buClr>
              <a:buFont typeface="Verdana" pitchFamily="34" charset="0"/>
              <a:buChar char="–"/>
              <a:defRPr sz="2000">
                <a:solidFill>
                  <a:schemeClr val="bg2"/>
                </a:solidFill>
                <a:latin typeface="+mn-lt"/>
              </a:defRPr>
            </a:lvl2pPr>
            <a:lvl3pPr>
              <a:spcBef>
                <a:spcPts val="300"/>
              </a:spcBef>
              <a:buClr>
                <a:schemeClr val="accent1"/>
              </a:buClr>
              <a:buFont typeface="Verdana" pitchFamily="34" charset="0"/>
              <a:buChar char="▪"/>
              <a:defRPr sz="1600">
                <a:solidFill>
                  <a:schemeClr val="bg2"/>
                </a:solidFill>
                <a:latin typeface="+mn-lt"/>
              </a:defRPr>
            </a:lvl3pPr>
            <a:lvl4pPr marL="1658855" indent="-287324">
              <a:spcBef>
                <a:spcPts val="300"/>
              </a:spcBef>
              <a:buClr>
                <a:schemeClr val="accent1"/>
              </a:buClr>
              <a:buFont typeface="Verdana" pitchFamily="34" charset="0"/>
              <a:buChar char="—"/>
              <a:defRPr sz="1200">
                <a:solidFill>
                  <a:schemeClr val="bg2"/>
                </a:solidFill>
                <a:latin typeface="+mn-lt"/>
              </a:defRPr>
            </a:lvl4pPr>
            <a:lvl5pPr>
              <a:spcBef>
                <a:spcPts val="300"/>
              </a:spcBef>
              <a:buClr>
                <a:schemeClr val="accent1"/>
              </a:buClr>
              <a:buFont typeface="Verdana" pitchFamily="34" charset="0"/>
              <a:buChar char="»"/>
              <a:defRPr sz="1100">
                <a:solidFill>
                  <a:schemeClr val="bg2"/>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297363510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419227"/>
            <a:ext cx="2073275" cy="3038475"/>
          </a:xfrm>
          <a:prstGeom prst="rect">
            <a:avLst/>
          </a:prstGeom>
          <a:noFill/>
        </p:spPr>
        <p:txBody>
          <a:bodyPr lIns="91436" tIns="45718" rIns="91436" bIns="45718"/>
          <a:lstStyle>
            <a:lvl1pPr marL="0" indent="0">
              <a:buNone/>
              <a:defRPr sz="1600">
                <a:latin typeface="Arial"/>
                <a:cs typeface="Arial"/>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785831"/>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4"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855" indent="-287324">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311540211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41"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855" indent="-287324">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42"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855" indent="-287324">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204788390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5" name="Rectangle 4"/>
          <p:cNvSpPr/>
          <p:nvPr userDrawn="1"/>
        </p:nvSpPr>
        <p:spPr bwMode="gray">
          <a:xfrm>
            <a:off x="0" y="462919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6" name="TextBox 5"/>
          <p:cNvSpPr txBox="1"/>
          <p:nvPr userDrawn="1"/>
        </p:nvSpPr>
        <p:spPr bwMode="gray">
          <a:xfrm flipH="1">
            <a:off x="8553450" y="5021303"/>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0185AD4-3E80-9240-96EF-128987589A9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7" name="TextBox 6"/>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9" name="Picture 8"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6"/>
            <a:ext cx="957262" cy="219455"/>
          </a:xfrm>
          <a:prstGeom prst="rect">
            <a:avLst/>
          </a:prstGeom>
        </p:spPr>
      </p:pic>
      <p:sp>
        <p:nvSpPr>
          <p:cNvPr id="10" name="Title 1"/>
          <p:cNvSpPr>
            <a:spLocks noGrp="1"/>
          </p:cNvSpPr>
          <p:nvPr>
            <p:ph type="ctrTitle" hasCustomPrompt="1"/>
          </p:nvPr>
        </p:nvSpPr>
        <p:spPr bwMode="gray">
          <a:xfrm>
            <a:off x="670455" y="1674342"/>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355" rtl="0" eaLnBrk="1" latinLnBrk="0" hangingPunct="1">
              <a:lnSpc>
                <a:spcPct val="90000"/>
              </a:lnSpc>
              <a:spcBef>
                <a:spcPct val="0"/>
              </a:spcBef>
              <a:buNone/>
              <a:defRPr lang="en-US" sz="9600" kern="1200" baseline="0" dirty="0">
                <a:solidFill>
                  <a:schemeClr val="tx2"/>
                </a:solidFill>
                <a:latin typeface="Arial"/>
                <a:ea typeface="+mj-ea"/>
                <a:cs typeface="Arial"/>
              </a:defRPr>
            </a:lvl1pPr>
          </a:lstStyle>
          <a:p>
            <a:r>
              <a:rPr lang="en-US" dirty="0" smtClean="0"/>
              <a:t>Divider 3</a:t>
            </a:r>
            <a:endParaRPr lang="en-US" dirty="0"/>
          </a:p>
        </p:txBody>
      </p:sp>
    </p:spTree>
    <p:extLst>
      <p:ext uri="{BB962C8B-B14F-4D97-AF65-F5344CB8AC3E}">
        <p14:creationId xmlns:p14="http://schemas.microsoft.com/office/powerpoint/2010/main" val="895267684"/>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20059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endParaRPr>
          </a:p>
        </p:txBody>
      </p:sp>
      <p:sp>
        <p:nvSpPr>
          <p:cNvPr id="12" name="Rectangle 11"/>
          <p:cNvSpPr/>
          <p:nvPr userDrawn="1"/>
        </p:nvSpPr>
        <p:spPr bwMode="gray">
          <a:xfrm>
            <a:off x="0" y="4629168"/>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endParaRPr>
          </a:p>
        </p:txBody>
      </p:sp>
      <p:sp>
        <p:nvSpPr>
          <p:cNvPr id="13" name="TextBox 12"/>
          <p:cNvSpPr txBox="1"/>
          <p:nvPr userDrawn="1"/>
        </p:nvSpPr>
        <p:spPr bwMode="gray">
          <a:xfrm flipH="1">
            <a:off x="8553450" y="5021514"/>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cs typeface="Arial"/>
              </a:rPr>
              <a:pPr algn="r" defTabSz="914355">
                <a:defRPr/>
              </a:pPr>
              <a:t>‹#›</a:t>
            </a:fld>
            <a:endParaRPr lang="en-US" sz="800" dirty="0">
              <a:solidFill>
                <a:srgbClr val="FFFFFF">
                  <a:lumMod val="50000"/>
                </a:srgbClr>
              </a:solidFill>
              <a:latin typeface="Arial"/>
              <a:cs typeface="Arial"/>
            </a:endParaRPr>
          </a:p>
        </p:txBody>
      </p:sp>
      <p:sp>
        <p:nvSpPr>
          <p:cNvPr id="14" name="TextBox 13"/>
          <p:cNvSpPr txBox="1"/>
          <p:nvPr userDrawn="1"/>
        </p:nvSpPr>
        <p:spPr bwMode="gray">
          <a:xfrm>
            <a:off x="366730"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cs typeface="Arial"/>
              </a:rPr>
              <a:t>© Copyright </a:t>
            </a:r>
            <a:r>
              <a:rPr lang="en-US" sz="700" dirty="0" smtClean="0">
                <a:solidFill>
                  <a:srgbClr val="FFFFFF">
                    <a:lumMod val="50000"/>
                  </a:srgbClr>
                </a:solidFill>
                <a:latin typeface="Arial"/>
                <a:cs typeface="Arial"/>
              </a:rPr>
              <a:t>2016 </a:t>
            </a:r>
            <a:r>
              <a:rPr lang="en-US" sz="700" dirty="0">
                <a:solidFill>
                  <a:srgbClr val="FFFFFF">
                    <a:lumMod val="50000"/>
                  </a:srgbClr>
                </a:solidFill>
                <a:latin typeface="Arial"/>
                <a:cs typeface="Arial"/>
              </a:rPr>
              <a:t>Pivotal. All rights reserved.</a:t>
            </a:r>
          </a:p>
        </p:txBody>
      </p:sp>
    </p:spTree>
    <p:extLst>
      <p:ext uri="{BB962C8B-B14F-4D97-AF65-F5344CB8AC3E}">
        <p14:creationId xmlns:p14="http://schemas.microsoft.com/office/powerpoint/2010/main" val="50738106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endParaRPr>
          </a:p>
        </p:txBody>
      </p:sp>
      <p:sp>
        <p:nvSpPr>
          <p:cNvPr id="7" name="TextBox 6"/>
          <p:cNvSpPr txBox="1"/>
          <p:nvPr userDrawn="1"/>
        </p:nvSpPr>
        <p:spPr>
          <a:xfrm>
            <a:off x="1701801" y="3094040"/>
            <a:ext cx="5689600" cy="446272"/>
          </a:xfrm>
          <a:prstGeom prst="rect">
            <a:avLst/>
          </a:prstGeom>
          <a:noFill/>
        </p:spPr>
        <p:txBody>
          <a:bodyPr lIns="91436" tIns="45718" rIns="91436" bIns="45718">
            <a:spAutoFit/>
          </a:bodyPr>
          <a:lstStyle/>
          <a:p>
            <a:pPr algn="ctr" defTabSz="914355">
              <a:defRPr/>
            </a:pPr>
            <a:r>
              <a:rPr lang="en-US" sz="2300" dirty="0">
                <a:solidFill>
                  <a:srgbClr val="F16F3B"/>
                </a:solidFill>
                <a:latin typeface="Arial"/>
                <a:cs typeface="Arial"/>
              </a:rPr>
              <a:t>BUILT FOR THE</a:t>
            </a:r>
            <a:r>
              <a:rPr lang="en-US" sz="2300" cap="all" dirty="0">
                <a:solidFill>
                  <a:srgbClr val="F16F3B"/>
                </a:solidFill>
                <a:latin typeface="Arial"/>
                <a:cs typeface="Arial"/>
              </a:rPr>
              <a:t> </a:t>
            </a:r>
            <a:r>
              <a:rPr lang="en-US" sz="2300" dirty="0">
                <a:solidFill>
                  <a:srgbClr val="3EA7BC"/>
                </a:solidFill>
                <a:latin typeface="Arial"/>
                <a:cs typeface="Arial"/>
              </a:rPr>
              <a:t>SPEED OF BUSINESS</a:t>
            </a:r>
          </a:p>
        </p:txBody>
      </p:sp>
      <p:pic>
        <p:nvPicPr>
          <p:cNvPr id="8"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rcRect r="5548"/>
          <a:stretch>
            <a:fillRect/>
          </a:stretch>
        </p:blipFill>
        <p:spPr bwMode="auto">
          <a:xfrm>
            <a:off x="1973297" y="1658956"/>
            <a:ext cx="5189537" cy="1260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4127797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12" y="320040"/>
            <a:ext cx="8229601" cy="363558"/>
          </a:xfrm>
          <a:prstGeom prst="rect">
            <a:avLst/>
          </a:prstGeo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86"/>
            <a:ext cx="8229600" cy="308292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4629171"/>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latin typeface="News Gothic MT"/>
            </a:endParaRPr>
          </a:p>
        </p:txBody>
      </p:sp>
      <p:sp>
        <p:nvSpPr>
          <p:cNvPr id="7" name="TextBox 6"/>
          <p:cNvSpPr txBox="1"/>
          <p:nvPr userDrawn="1"/>
        </p:nvSpPr>
        <p:spPr bwMode="gray">
          <a:xfrm>
            <a:off x="366730" y="5018470"/>
            <a:ext cx="2274887" cy="92333"/>
          </a:xfrm>
          <a:prstGeom prst="rect">
            <a:avLst/>
          </a:prstGeom>
          <a:noFill/>
        </p:spPr>
        <p:txBody>
          <a:bodyPr wrap="square" lIns="0" tIns="0" rIns="0" bIns="0" rtlCol="0">
            <a:spAutoFit/>
          </a:bodyPr>
          <a:lstStyle/>
          <a:p>
            <a:r>
              <a:rPr lang="en-US" sz="600" dirty="0">
                <a:solidFill>
                  <a:prstClr val="white">
                    <a:lumMod val="50000"/>
                  </a:prstClr>
                </a:solidFill>
                <a:latin typeface="Arial"/>
                <a:cs typeface="Arial"/>
              </a:rPr>
              <a:t>© Copyright </a:t>
            </a:r>
            <a:r>
              <a:rPr lang="en-US" sz="600" dirty="0" smtClean="0">
                <a:solidFill>
                  <a:prstClr val="white">
                    <a:lumMod val="50000"/>
                  </a:prstClr>
                </a:solidFill>
                <a:latin typeface="Arial"/>
                <a:cs typeface="Arial"/>
              </a:rPr>
              <a:t>2016 </a:t>
            </a:r>
            <a:r>
              <a:rPr lang="en-US" sz="600" dirty="0">
                <a:solidFill>
                  <a:prstClr val="white">
                    <a:lumMod val="50000"/>
                  </a:prstClr>
                </a:solidFill>
                <a:latin typeface="Arial"/>
                <a:cs typeface="Arial"/>
              </a:rPr>
              <a:t>Pivotal. All rights reserved.</a:t>
            </a:r>
          </a:p>
        </p:txBody>
      </p:sp>
      <p:pic>
        <p:nvPicPr>
          <p:cNvPr id="8" name="Picture 7"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3" y="4713987"/>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6398791"/>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82"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defTabSz="914400">
              <a:buSzPct val="25000"/>
            </a:pPr>
            <a:fld id="{00000000-1234-1234-1234-123412341234}" type="slidenum">
              <a:rPr lang="en" kern="0">
                <a:solidFill>
                  <a:srgbClr val="4D4D4D"/>
                </a:solidFill>
                <a:rtl val="0"/>
              </a:rPr>
              <a:pPr defTabSz="914400">
                <a:buSzPct val="25000"/>
              </a:pPr>
              <a:t>‹#›</a:t>
            </a:fld>
            <a:endParaRPr lang="en" kern="0">
              <a:solidFill>
                <a:srgbClr val="4D4D4D"/>
              </a:solidFill>
              <a:rtl val="0"/>
            </a:endParaRPr>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619" y="2633399"/>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17"/>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34975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44"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45" y="1074753"/>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6010719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16"/>
            <a:ext cx="9144000" cy="5143499"/>
          </a:xfrm>
          <a:prstGeom prst="rect">
            <a:avLst/>
          </a:prstGeom>
          <a:solidFill>
            <a:srgbClr val="000000"/>
          </a:solidFill>
          <a:ln>
            <a:noFill/>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28" name="Shape 28"/>
          <p:cNvSpPr txBox="1"/>
          <p:nvPr/>
        </p:nvSpPr>
        <p:spPr>
          <a:xfrm>
            <a:off x="1701832" y="3094054"/>
            <a:ext cx="5689499" cy="446099"/>
          </a:xfrm>
          <a:prstGeom prst="rect">
            <a:avLst/>
          </a:prstGeom>
          <a:noFill/>
          <a:ln>
            <a:noFill/>
          </a:ln>
        </p:spPr>
        <p:txBody>
          <a:bodyPr lIns="91425" tIns="45700" rIns="91425" bIns="45700" anchor="t" anchorCtr="0">
            <a:noAutofit/>
          </a:bodyPr>
          <a:lstStyle/>
          <a:p>
            <a:pPr algn="ctr" defTabSz="914400">
              <a:buClr>
                <a:srgbClr val="F27C3A"/>
              </a:buClr>
              <a:buSzPct val="25000"/>
              <a:buFont typeface="Arial"/>
              <a:buNone/>
            </a:pPr>
            <a:r>
              <a:rPr lang="en" sz="2250" kern="0">
                <a:solidFill>
                  <a:srgbClr val="F27C3A"/>
                </a:solidFill>
                <a:latin typeface="Arial"/>
                <a:ea typeface="Arial"/>
                <a:cs typeface="Arial"/>
                <a:sym typeface="Arial"/>
                <a:rtl val="0"/>
              </a:rPr>
              <a:t>BUILT FOR THE </a:t>
            </a:r>
            <a:r>
              <a:rPr lang="en" sz="2250" kern="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cstate="print">
            <a:alphaModFix/>
            <a:extLst>
              <a:ext uri="{28A0092B-C50C-407E-A947-70E740481C1C}">
                <a14:useLocalDpi xmlns:a14="http://schemas.microsoft.com/office/drawing/2010/main"/>
              </a:ext>
            </a:extLst>
          </a:blip>
          <a:srcRect r="5547"/>
          <a:stretch/>
        </p:blipFill>
        <p:spPr>
          <a:xfrm>
            <a:off x="1973295" y="1658954"/>
            <a:ext cx="5189399" cy="1260599"/>
          </a:xfrm>
          <a:prstGeom prst="rect">
            <a:avLst/>
          </a:prstGeom>
          <a:noFill/>
          <a:ln>
            <a:noFill/>
          </a:ln>
        </p:spPr>
      </p:pic>
    </p:spTree>
    <p:extLst>
      <p:ext uri="{BB962C8B-B14F-4D97-AF65-F5344CB8AC3E}">
        <p14:creationId xmlns:p14="http://schemas.microsoft.com/office/powerpoint/2010/main" val="4324977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32" name="Shape 32"/>
          <p:cNvSpPr txBox="1"/>
          <p:nvPr/>
        </p:nvSpPr>
        <p:spPr>
          <a:xfrm flipH="1">
            <a:off x="8553482" y="5021278"/>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dirty="0">
                <a:solidFill>
                  <a:srgbClr val="7F7F7F"/>
                </a:solidFill>
                <a:latin typeface="Arial"/>
                <a:ea typeface="Arial"/>
                <a:cs typeface="Arial"/>
                <a:sym typeface="Arial"/>
                <a:rtl val="0"/>
              </a:rPr>
              <a:t>© Copyright </a:t>
            </a:r>
            <a:r>
              <a:rPr lang="en" sz="600" kern="0" dirty="0" smtClean="0">
                <a:solidFill>
                  <a:srgbClr val="7F7F7F"/>
                </a:solidFill>
                <a:latin typeface="Arial"/>
                <a:ea typeface="Arial"/>
                <a:cs typeface="Arial"/>
                <a:sym typeface="Arial"/>
                <a:rtl val="0"/>
              </a:rPr>
              <a:t>2016 </a:t>
            </a:r>
            <a:r>
              <a:rPr lang="en" sz="600" kern="0" dirty="0">
                <a:solidFill>
                  <a:srgbClr val="7F7F7F"/>
                </a:solidFill>
                <a:latin typeface="Arial"/>
                <a:ea typeface="Arial"/>
                <a:cs typeface="Arial"/>
                <a:sym typeface="Arial"/>
                <a:rtl val="0"/>
              </a:rPr>
              <a:t>Pivotal. All rights reserved.</a:t>
            </a:r>
          </a:p>
        </p:txBody>
      </p:sp>
      <p:pic>
        <p:nvPicPr>
          <p:cNvPr id="34" name="Shape 34"/>
          <p:cNvPicPr preferRelativeResize="0"/>
          <p:nvPr/>
        </p:nvPicPr>
        <p:blipFill rotWithShape="1">
          <a:blip r:embed="rId2">
            <a:alphaModFix/>
          </a:blip>
          <a:srcRect/>
          <a:stretch/>
        </p:blipFill>
        <p:spPr>
          <a:xfrm>
            <a:off x="7942295"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619" y="2633399"/>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17"/>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1203871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16"/>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41" name="Shape 41"/>
          <p:cNvSpPr txBox="1"/>
          <p:nvPr/>
        </p:nvSpPr>
        <p:spPr>
          <a:xfrm flipH="1">
            <a:off x="8553482" y="5021278"/>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dirty="0">
                <a:solidFill>
                  <a:srgbClr val="7F7F7F"/>
                </a:solidFill>
                <a:latin typeface="Arial"/>
                <a:ea typeface="Arial"/>
                <a:cs typeface="Arial"/>
                <a:sym typeface="Arial"/>
                <a:rtl val="0"/>
              </a:rPr>
              <a:t>© Copyright </a:t>
            </a:r>
            <a:r>
              <a:rPr lang="en" sz="600" kern="0" dirty="0" smtClean="0">
                <a:solidFill>
                  <a:srgbClr val="7F7F7F"/>
                </a:solidFill>
                <a:latin typeface="Arial"/>
                <a:ea typeface="Arial"/>
                <a:cs typeface="Arial"/>
                <a:sym typeface="Arial"/>
                <a:rtl val="0"/>
              </a:rPr>
              <a:t>2016 </a:t>
            </a:r>
            <a:r>
              <a:rPr lang="en" sz="600" kern="0" dirty="0">
                <a:solidFill>
                  <a:srgbClr val="7F7F7F"/>
                </a:solidFill>
                <a:latin typeface="Arial"/>
                <a:ea typeface="Arial"/>
                <a:cs typeface="Arial"/>
                <a:sym typeface="Arial"/>
                <a:rtl val="0"/>
              </a:rPr>
              <a:t>Pivotal. All rights reserved.</a:t>
            </a:r>
          </a:p>
        </p:txBody>
      </p:sp>
      <p:pic>
        <p:nvPicPr>
          <p:cNvPr id="43" name="Shape 43"/>
          <p:cNvPicPr preferRelativeResize="0"/>
          <p:nvPr/>
        </p:nvPicPr>
        <p:blipFill rotWithShape="1">
          <a:blip r:embed="rId2">
            <a:alphaModFix/>
          </a:blip>
          <a:srcRect/>
          <a:stretch/>
        </p:blipFill>
        <p:spPr>
          <a:xfrm>
            <a:off x="7942295"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62"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2401697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44"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44"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46" y="1419237"/>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123473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Rectangle 3"/>
          <p:cNvSpPr/>
          <p:nvPr userDrawn="1"/>
        </p:nvSpPr>
        <p:spPr bwMode="gray">
          <a:xfrm>
            <a:off x="0" y="40"/>
            <a:ext cx="9144000" cy="216852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lIns="91436" tIns="45718" rIns="91436" bIns="45718" anchor="ctr"/>
          <a:lstStyle/>
          <a:p>
            <a:pPr algn="ctr" defTabSz="914355">
              <a:defRPr/>
            </a:pPr>
            <a:endParaRPr lang="en-US">
              <a:solidFill>
                <a:srgbClr val="4D4D4D"/>
              </a:solidFill>
              <a:latin typeface="Arial"/>
            </a:endParaRPr>
          </a:p>
        </p:txBody>
      </p:sp>
      <p:sp>
        <p:nvSpPr>
          <p:cNvPr id="2" name="Title 1"/>
          <p:cNvSpPr>
            <a:spLocks noGrp="1"/>
          </p:cNvSpPr>
          <p:nvPr>
            <p:ph type="ctrTitle"/>
          </p:nvPr>
        </p:nvSpPr>
        <p:spPr bwMode="gray">
          <a:xfrm>
            <a:off x="2728914" y="995596"/>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2728956"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473055792"/>
      </p:ext>
    </p:extLst>
  </p:cSld>
  <p:clrMapOvr>
    <a:masterClrMapping/>
  </p:clrMapOvr>
  <p:transition>
    <p:fade/>
  </p:transition>
  <p:timing>
    <p:tnLst>
      <p:par>
        <p:cTn id="1" dur="indefinite" restart="never" nodeType="tmRoot"/>
      </p:par>
    </p:tnLst>
  </p:timing>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44"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44"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1002156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41159781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17"/>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extLst>
      <p:ext uri="{BB962C8B-B14F-4D97-AF65-F5344CB8AC3E}">
        <p14:creationId xmlns:p14="http://schemas.microsoft.com/office/powerpoint/2010/main" val="13651350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58"/>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69"/>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823"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defTabSz="914400"/>
            <a:fld id="{00000000-1234-1234-1234-123412341234}" type="slidenum">
              <a:rPr lang="en" sz="1400" kern="0">
                <a:solidFill>
                  <a:srgbClr val="000000"/>
                </a:solidFill>
                <a:latin typeface="Arial"/>
                <a:ea typeface="Arial"/>
                <a:cs typeface="Arial"/>
                <a:sym typeface="Arial"/>
                <a:rtl val="0"/>
              </a:rPr>
              <a:pPr defTabSz="914400"/>
              <a:t>‹#›</a:t>
            </a:fld>
            <a:endParaRPr lang="en" sz="1400" kern="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6404611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54"/>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511"/>
            <a:ext cx="533400" cy="127001"/>
          </a:xfrm>
          <a:prstGeom prst="rect">
            <a:avLst/>
          </a:prstGeom>
        </p:spPr>
        <p:txBody>
          <a:bodyPr/>
          <a:lstStyle/>
          <a:p>
            <a:pPr defTabSz="914400"/>
            <a:fld id="{86CB4B4D-7CA3-9044-876B-883B54F8677D}" type="slidenum">
              <a:rPr sz="1400" kern="0">
                <a:solidFill>
                  <a:srgbClr val="000000"/>
                </a:solidFill>
                <a:latin typeface="Arial"/>
                <a:ea typeface="Arial"/>
                <a:cs typeface="Arial"/>
                <a:sym typeface="Arial"/>
                <a:rtl val="0"/>
              </a:rPr>
              <a:pPr defTabSz="914400"/>
              <a:t>‹#›</a:t>
            </a:fld>
            <a:endParaRPr sz="1400" kern="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193531672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dirty="0">
              <a:solidFill>
                <a:srgbClr val="FFFFFF"/>
              </a:solidFill>
              <a:latin typeface="Arial"/>
            </a:endParaRPr>
          </a:p>
        </p:txBody>
      </p:sp>
      <p:sp>
        <p:nvSpPr>
          <p:cNvPr id="6" name="Rectangle 5"/>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8" name="TextBox 7"/>
          <p:cNvSpPr txBox="1"/>
          <p:nvPr userDrawn="1"/>
        </p:nvSpPr>
        <p:spPr bwMode="gray">
          <a:xfrm flipH="1">
            <a:off x="8553450" y="5021306"/>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E5720A81-C3A2-FC40-80D1-C670DA05CF13}"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9" name="TextBox 8"/>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sp>
        <p:nvSpPr>
          <p:cNvPr id="2" name="Title 1"/>
          <p:cNvSpPr>
            <a:spLocks noGrp="1"/>
          </p:cNvSpPr>
          <p:nvPr>
            <p:ph type="ctrTitle"/>
          </p:nvPr>
        </p:nvSpPr>
        <p:spPr bwMode="gray">
          <a:xfrm>
            <a:off x="890589" y="131295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890594" y="2633386"/>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dirty="0"/>
          </a:p>
        </p:txBody>
      </p:sp>
      <p:sp>
        <p:nvSpPr>
          <p:cNvPr id="7" name="Content Placeholder 6"/>
          <p:cNvSpPr>
            <a:spLocks noGrp="1"/>
          </p:cNvSpPr>
          <p:nvPr>
            <p:ph sz="quarter" idx="11"/>
          </p:nvPr>
        </p:nvSpPr>
        <p:spPr bwMode="gray">
          <a:xfrm>
            <a:off x="908584" y="3710144"/>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smtClean="0"/>
              <a:t>Click to edit Master text styles</a:t>
            </a:r>
          </a:p>
        </p:txBody>
      </p:sp>
      <p:pic>
        <p:nvPicPr>
          <p:cNvPr id="11"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533694076"/>
      </p:ext>
    </p:extLst>
  </p:cSld>
  <p:clrMapOvr>
    <a:masterClrMapping/>
  </p:clrMapOvr>
  <p:transition>
    <p:fade/>
  </p:transition>
  <p:timing>
    <p:tnLst>
      <p:par>
        <p:cTn id="1" dur="indefinite" restart="never" nodeType="tmRoot"/>
      </p:par>
    </p:tnLst>
  </p:timing>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5" name="Rectangle 4"/>
          <p:cNvSpPr/>
          <p:nvPr userDrawn="1"/>
        </p:nvSpPr>
        <p:spPr bwMode="gray">
          <a:xfrm>
            <a:off x="0" y="4629193"/>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6" name="TextBox 5"/>
          <p:cNvSpPr txBox="1"/>
          <p:nvPr userDrawn="1"/>
        </p:nvSpPr>
        <p:spPr bwMode="gray">
          <a:xfrm flipH="1">
            <a:off x="8553450" y="5021306"/>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0185AD4-3E80-9240-96EF-128987589A9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7" name="TextBox 6"/>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sp>
        <p:nvSpPr>
          <p:cNvPr id="17" name="Title 1"/>
          <p:cNvSpPr>
            <a:spLocks noGrp="1"/>
          </p:cNvSpPr>
          <p:nvPr>
            <p:ph type="ctrTitle"/>
          </p:nvPr>
        </p:nvSpPr>
        <p:spPr bwMode="gray">
          <a:xfrm>
            <a:off x="1017588" y="1130536"/>
            <a:ext cx="6048376" cy="1230080"/>
          </a:xfrm>
          <a:prstGeom prst="rect">
            <a:avLst/>
          </a:prstGeom>
          <a:noFill/>
        </p:spPr>
        <p:txBody>
          <a:bodyPr lIns="0" tIns="0" rIns="0" bIns="0" anchor="b" anchorCtr="0">
            <a:spAutoFit/>
          </a:bodyPr>
          <a:lstStyle>
            <a:lvl1pPr algn="l" defTabSz="914355"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smtClean="0"/>
              <a:t>Click to edit Master title style</a:t>
            </a:r>
            <a:endParaRPr lang="en-US" dirty="0"/>
          </a:p>
        </p:txBody>
      </p:sp>
      <p:sp>
        <p:nvSpPr>
          <p:cNvPr id="18" name="Content Placeholder 3"/>
          <p:cNvSpPr>
            <a:spLocks noGrp="1"/>
          </p:cNvSpPr>
          <p:nvPr>
            <p:ph sz="quarter" idx="10"/>
          </p:nvPr>
        </p:nvSpPr>
        <p:spPr bwMode="gray">
          <a:xfrm>
            <a:off x="1026083" y="244713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smtClean="0"/>
              <a:t>Click to edit Master text styles</a:t>
            </a:r>
          </a:p>
        </p:txBody>
      </p:sp>
      <p:pic>
        <p:nvPicPr>
          <p:cNvPr id="9" name="Picture 8"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129982752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5" name="Rectangle 4"/>
          <p:cNvSpPr/>
          <p:nvPr userDrawn="1"/>
        </p:nvSpPr>
        <p:spPr bwMode="gray">
          <a:xfrm>
            <a:off x="0" y="4629193"/>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6" name="TextBox 5"/>
          <p:cNvSpPr txBox="1"/>
          <p:nvPr userDrawn="1"/>
        </p:nvSpPr>
        <p:spPr bwMode="gray">
          <a:xfrm flipH="1">
            <a:off x="8553450" y="5021306"/>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0185AD4-3E80-9240-96EF-128987589A9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7" name="TextBox 6"/>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9" name="Picture 8"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
        <p:nvSpPr>
          <p:cNvPr id="10" name="Title 1"/>
          <p:cNvSpPr>
            <a:spLocks noGrp="1"/>
          </p:cNvSpPr>
          <p:nvPr>
            <p:ph type="ctrTitle" hasCustomPrompt="1"/>
          </p:nvPr>
        </p:nvSpPr>
        <p:spPr bwMode="gray">
          <a:xfrm>
            <a:off x="670455" y="167434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355" rtl="0" eaLnBrk="1" latinLnBrk="0" hangingPunct="1">
              <a:lnSpc>
                <a:spcPct val="90000"/>
              </a:lnSpc>
              <a:spcBef>
                <a:spcPct val="0"/>
              </a:spcBef>
              <a:buNone/>
              <a:defRPr lang="en-US" sz="9600" kern="1200" baseline="0" dirty="0">
                <a:solidFill>
                  <a:schemeClr val="tx2"/>
                </a:solidFill>
                <a:latin typeface="Arial"/>
                <a:ea typeface="+mj-ea"/>
                <a:cs typeface="Arial"/>
              </a:defRPr>
            </a:lvl1pPr>
          </a:lstStyle>
          <a:p>
            <a:r>
              <a:rPr lang="en-US" dirty="0" smtClean="0"/>
              <a:t>Divider 3</a:t>
            </a:r>
            <a:endParaRPr lang="en-US" dirty="0"/>
          </a:p>
        </p:txBody>
      </p:sp>
    </p:spTree>
    <p:extLst>
      <p:ext uri="{BB962C8B-B14F-4D97-AF65-F5344CB8AC3E}">
        <p14:creationId xmlns:p14="http://schemas.microsoft.com/office/powerpoint/2010/main" val="187698388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Rectangle 3"/>
          <p:cNvSpPr/>
          <p:nvPr userDrawn="1"/>
        </p:nvSpPr>
        <p:spPr bwMode="gray">
          <a:xfrm>
            <a:off x="0" y="43"/>
            <a:ext cx="9144000" cy="216852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lIns="91436" tIns="45718" rIns="91436" bIns="45718" anchor="ctr"/>
          <a:lstStyle/>
          <a:p>
            <a:pPr algn="ctr" defTabSz="914355">
              <a:defRPr/>
            </a:pPr>
            <a:endParaRPr lang="en-US">
              <a:solidFill>
                <a:srgbClr val="4D4D4D"/>
              </a:solidFill>
              <a:latin typeface="Arial"/>
            </a:endParaRPr>
          </a:p>
        </p:txBody>
      </p:sp>
      <p:sp>
        <p:nvSpPr>
          <p:cNvPr id="2" name="Title 1"/>
          <p:cNvSpPr>
            <a:spLocks noGrp="1"/>
          </p:cNvSpPr>
          <p:nvPr>
            <p:ph type="ctrTitle"/>
          </p:nvPr>
        </p:nvSpPr>
        <p:spPr bwMode="gray">
          <a:xfrm>
            <a:off x="2728914" y="995596"/>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2728956"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548199435"/>
      </p:ext>
    </p:extLst>
  </p:cSld>
  <p:clrMapOvr>
    <a:masterClrMapping/>
  </p:clrMapOvr>
  <p:transition>
    <p:fade/>
  </p:transition>
  <p:timing>
    <p:tnLst>
      <p:par>
        <p:cTn id="1" dur="indefinite" restart="never" nodeType="tmRoot"/>
      </p:par>
    </p:tnLst>
  </p:timing>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043435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4146976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829357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265889516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5"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75060483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902874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41" y="1074738"/>
            <a:ext cx="2073275" cy="3382962"/>
          </a:xfrm>
          <a:prstGeom prst="rect">
            <a:avLst/>
          </a:prstGeom>
          <a:noFill/>
        </p:spPr>
        <p:txBody>
          <a:bodyPr lIns="91436" tIns="45718" rIns="91436" bIns="45718"/>
          <a:lstStyle>
            <a:lvl1pPr marL="0" indent="0">
              <a:buNone/>
              <a:defRPr sz="1600">
                <a:latin typeface="Verdana" pitchFamily="34" charset="0"/>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pPr lvl="0"/>
            <a:r>
              <a:rPr lang="en-US" noProof="0" smtClean="0"/>
              <a:t>Click icon to add picture</a:t>
            </a:r>
            <a:endParaRPr lang="en-US" noProof="0" dirty="0"/>
          </a:p>
        </p:txBody>
      </p:sp>
      <p:sp>
        <p:nvSpPr>
          <p:cNvPr id="8"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0"/>
          </p:nvPr>
        </p:nvSpPr>
        <p:spPr bwMode="gray">
          <a:xfrm>
            <a:off x="2728914"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855" indent="-287324">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278056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41" y="1419227"/>
            <a:ext cx="2073275" cy="3038475"/>
          </a:xfrm>
          <a:prstGeom prst="rect">
            <a:avLst/>
          </a:prstGeom>
          <a:noFill/>
        </p:spPr>
        <p:txBody>
          <a:bodyPr lIns="91436" tIns="45718" rIns="91436" bIns="45718"/>
          <a:lstStyle>
            <a:lvl1pPr marL="0" indent="0">
              <a:buNone/>
              <a:defRPr sz="1600">
                <a:latin typeface="Arial"/>
                <a:cs typeface="Arial"/>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pPr lvl="0"/>
            <a:r>
              <a:rPr lang="en-US" noProof="0" dirty="0" smtClean="0"/>
              <a:t>Click icon to add picture</a:t>
            </a:r>
            <a:endParaRPr lang="en-US" noProof="0" dirty="0"/>
          </a:p>
        </p:txBody>
      </p:sp>
      <p:sp>
        <p:nvSpPr>
          <p:cNvPr id="9"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4"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15656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2"/>
          </p:nvPr>
        </p:nvSpPr>
        <p:spPr bwMode="gray">
          <a:xfrm>
            <a:off x="36675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68"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601921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oter ba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91255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3" name="Rectangle 2"/>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4" name="TextBox 3"/>
          <p:cNvSpPr txBox="1"/>
          <p:nvPr userDrawn="1"/>
        </p:nvSpPr>
        <p:spPr bwMode="gray">
          <a:xfrm flipH="1">
            <a:off x="8553450" y="5021306"/>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82998522-B605-474C-9617-3FF261DC0F2D}"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5" name="TextBox 4"/>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6" name="Picture 13"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068982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6" name="TextBox 5"/>
          <p:cNvSpPr txBox="1"/>
          <p:nvPr userDrawn="1"/>
        </p:nvSpPr>
        <p:spPr>
          <a:xfrm>
            <a:off x="1701801" y="3094073"/>
            <a:ext cx="5689600" cy="461661"/>
          </a:xfrm>
          <a:prstGeom prst="rect">
            <a:avLst/>
          </a:prstGeom>
          <a:noFill/>
        </p:spPr>
        <p:txBody>
          <a:bodyPr lIns="91436" tIns="45718" rIns="91436" bIns="45718">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355" eaLnBrk="1" fontAlgn="base" hangingPunct="1">
              <a:spcBef>
                <a:spcPct val="0"/>
              </a:spcBef>
              <a:spcAft>
                <a:spcPct val="0"/>
              </a:spcAft>
              <a:defRPr/>
            </a:pPr>
            <a:r>
              <a:rPr lang="en-US" smtClean="0">
                <a:solidFill>
                  <a:srgbClr val="F27C3A"/>
                </a:solidFill>
                <a:cs typeface="Arial" charset="0"/>
              </a:rPr>
              <a:t>A NEW PLATFORM </a:t>
            </a:r>
            <a:r>
              <a:rPr lang="en-US" smtClean="0">
                <a:solidFill>
                  <a:srgbClr val="3EA7BC"/>
                </a:solidFill>
                <a:cs typeface="Arial" charset="0"/>
              </a:rPr>
              <a:t>FOR A NEW ERA</a:t>
            </a:r>
          </a:p>
        </p:txBody>
      </p:sp>
      <p:pic>
        <p:nvPicPr>
          <p:cNvPr id="7"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rcRect r="5548"/>
          <a:stretch>
            <a:fillRect/>
          </a:stretch>
        </p:blipFill>
        <p:spPr bwMode="auto">
          <a:xfrm>
            <a:off x="1973347" y="1658981"/>
            <a:ext cx="5189537" cy="1260475"/>
          </a:xfrm>
          <a:prstGeom prst="rect">
            <a:avLst/>
          </a:prstGeom>
          <a:noFill/>
          <a:ln w="9525">
            <a:noFill/>
            <a:miter lim="800000"/>
            <a:headEnd/>
            <a:tailEnd/>
          </a:ln>
        </p:spPr>
      </p:pic>
    </p:spTree>
    <p:extLst>
      <p:ext uri="{BB962C8B-B14F-4D97-AF65-F5344CB8AC3E}">
        <p14:creationId xmlns:p14="http://schemas.microsoft.com/office/powerpoint/2010/main" val="42057445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4610095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dirty="0">
              <a:solidFill>
                <a:srgbClr val="FFFFFF"/>
              </a:solidFill>
              <a:latin typeface="Arial"/>
              <a:sym typeface="Arial"/>
              <a:rtl val="0"/>
            </a:endParaRPr>
          </a:p>
        </p:txBody>
      </p:sp>
      <p:sp>
        <p:nvSpPr>
          <p:cNvPr id="2" name="Title 1"/>
          <p:cNvSpPr>
            <a:spLocks noGrp="1"/>
          </p:cNvSpPr>
          <p:nvPr>
            <p:ph type="ctrTitle" hasCustomPrompt="1"/>
          </p:nvPr>
        </p:nvSpPr>
        <p:spPr bwMode="gray">
          <a:xfrm>
            <a:off x="890589" y="131295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2633386"/>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4" y="3710144"/>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sym typeface="Arial"/>
              <a:rtl val="0"/>
            </a:endParaRPr>
          </a:p>
        </p:txBody>
      </p:sp>
      <p:sp>
        <p:nvSpPr>
          <p:cNvPr id="9" name="TextBox 8"/>
          <p:cNvSpPr txBox="1"/>
          <p:nvPr userDrawn="1"/>
        </p:nvSpPr>
        <p:spPr bwMode="gray">
          <a:xfrm flipH="1">
            <a:off x="8553450" y="5021539"/>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ea typeface="Arial"/>
                <a:cs typeface="Arial"/>
                <a:sym typeface="Arial"/>
                <a:rtl val="0"/>
              </a:rPr>
              <a:pPr algn="r" defTabSz="914355">
                <a:defRPr/>
              </a:pPr>
              <a:t>‹#›</a:t>
            </a:fld>
            <a:endParaRPr lang="en-US" sz="800" dirty="0">
              <a:solidFill>
                <a:srgbClr val="FFFFFF">
                  <a:lumMod val="50000"/>
                </a:srgbClr>
              </a:solidFill>
              <a:latin typeface="Arial"/>
              <a:ea typeface="Arial"/>
              <a:cs typeface="Arial"/>
              <a:sym typeface="Arial"/>
              <a:rtl val="0"/>
            </a:endParaRPr>
          </a:p>
        </p:txBody>
      </p:sp>
      <p:sp>
        <p:nvSpPr>
          <p:cNvPr id="11" name="TextBox 10"/>
          <p:cNvSpPr txBox="1"/>
          <p:nvPr userDrawn="1"/>
        </p:nvSpPr>
        <p:spPr bwMode="gray">
          <a:xfrm>
            <a:off x="366753"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ea typeface="Arial"/>
                <a:cs typeface="Arial"/>
                <a:sym typeface="Arial"/>
                <a:rtl val="0"/>
              </a:rPr>
              <a:t>© Copyright </a:t>
            </a:r>
            <a:r>
              <a:rPr lang="en-US" sz="700" dirty="0" smtClean="0">
                <a:solidFill>
                  <a:srgbClr val="FFFFFF">
                    <a:lumMod val="50000"/>
                  </a:srgbClr>
                </a:solidFill>
                <a:latin typeface="Arial"/>
                <a:ea typeface="Arial"/>
                <a:cs typeface="Arial"/>
                <a:sym typeface="Arial"/>
                <a:rtl val="0"/>
              </a:rPr>
              <a:t>2016 </a:t>
            </a:r>
            <a:r>
              <a:rPr lang="en-US" sz="700" dirty="0">
                <a:solidFill>
                  <a:srgbClr val="FFFFFF">
                    <a:lumMod val="50000"/>
                  </a:srgbClr>
                </a:solidFill>
                <a:latin typeface="Arial"/>
                <a:ea typeface="Arial"/>
                <a:cs typeface="Arial"/>
                <a:sym typeface="Arial"/>
                <a:rtl val="0"/>
              </a:rPr>
              <a:t>Pivotal. All rights reserved.</a:t>
            </a:r>
          </a:p>
        </p:txBody>
      </p:sp>
      <p:pic>
        <p:nvPicPr>
          <p:cNvPr id="12" name="Picture 11"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654495779"/>
      </p:ext>
    </p:extLst>
  </p:cSld>
  <p:clrMapOvr>
    <a:masterClrMapping/>
  </p:clrMapOvr>
  <p:transition>
    <p:fade/>
  </p:transition>
  <p:timing>
    <p:tnLst>
      <p:par>
        <p:cTn id="1" dur="indefinite" restart="never" nodeType="tmRoot"/>
      </p:par>
    </p:tnLst>
  </p:timing>
  <p:hf sldNum="0"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sym typeface="Arial"/>
              <a:rtl val="0"/>
            </a:endParaRPr>
          </a:p>
        </p:txBody>
      </p:sp>
      <p:sp>
        <p:nvSpPr>
          <p:cNvPr id="12" name="Rectangle 11"/>
          <p:cNvSpPr/>
          <p:nvPr userDrawn="1"/>
        </p:nvSpPr>
        <p:spPr bwMode="gray">
          <a:xfrm>
            <a:off x="0" y="4629193"/>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sym typeface="Arial"/>
              <a:rtl val="0"/>
            </a:endParaRPr>
          </a:p>
        </p:txBody>
      </p:sp>
      <p:sp>
        <p:nvSpPr>
          <p:cNvPr id="13" name="TextBox 12"/>
          <p:cNvSpPr txBox="1"/>
          <p:nvPr userDrawn="1"/>
        </p:nvSpPr>
        <p:spPr bwMode="gray">
          <a:xfrm flipH="1">
            <a:off x="8553450" y="5021539"/>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ea typeface="Arial"/>
                <a:cs typeface="Arial"/>
                <a:sym typeface="Arial"/>
                <a:rtl val="0"/>
              </a:rPr>
              <a:pPr algn="r" defTabSz="914355">
                <a:defRPr/>
              </a:pPr>
              <a:t>‹#›</a:t>
            </a:fld>
            <a:endParaRPr lang="en-US" sz="800" dirty="0">
              <a:solidFill>
                <a:srgbClr val="FFFFFF">
                  <a:lumMod val="50000"/>
                </a:srgbClr>
              </a:solidFill>
              <a:latin typeface="Arial"/>
              <a:ea typeface="Arial"/>
              <a:cs typeface="Arial"/>
              <a:sym typeface="Arial"/>
              <a:rtl val="0"/>
            </a:endParaRPr>
          </a:p>
        </p:txBody>
      </p:sp>
      <p:sp>
        <p:nvSpPr>
          <p:cNvPr id="14" name="TextBox 13"/>
          <p:cNvSpPr txBox="1"/>
          <p:nvPr userDrawn="1"/>
        </p:nvSpPr>
        <p:spPr bwMode="gray">
          <a:xfrm>
            <a:off x="366753"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ea typeface="Arial"/>
                <a:cs typeface="Arial"/>
                <a:sym typeface="Arial"/>
                <a:rtl val="0"/>
              </a:rPr>
              <a:t>© Copyright </a:t>
            </a:r>
            <a:r>
              <a:rPr lang="en-US" sz="700" dirty="0" smtClean="0">
                <a:solidFill>
                  <a:srgbClr val="FFFFFF">
                    <a:lumMod val="50000"/>
                  </a:srgbClr>
                </a:solidFill>
                <a:latin typeface="Arial"/>
                <a:ea typeface="Arial"/>
                <a:cs typeface="Arial"/>
                <a:sym typeface="Arial"/>
                <a:rtl val="0"/>
              </a:rPr>
              <a:t>2016 </a:t>
            </a:r>
            <a:r>
              <a:rPr lang="en-US" sz="700" dirty="0">
                <a:solidFill>
                  <a:srgbClr val="FFFFFF">
                    <a:lumMod val="50000"/>
                  </a:srgbClr>
                </a:solidFill>
                <a:latin typeface="Arial"/>
                <a:ea typeface="Arial"/>
                <a:cs typeface="Arial"/>
                <a:sym typeface="Arial"/>
                <a:rtl val="0"/>
              </a:rPr>
              <a:t>Pivotal. All rights reserved.</a:t>
            </a:r>
          </a:p>
        </p:txBody>
      </p:sp>
      <p:sp>
        <p:nvSpPr>
          <p:cNvPr id="17" name="Title 1"/>
          <p:cNvSpPr>
            <a:spLocks noGrp="1"/>
          </p:cNvSpPr>
          <p:nvPr>
            <p:ph type="ctrTitle" hasCustomPrompt="1"/>
          </p:nvPr>
        </p:nvSpPr>
        <p:spPr bwMode="gray">
          <a:xfrm>
            <a:off x="1017588" y="1739973"/>
            <a:ext cx="6048376" cy="620683"/>
          </a:xfrm>
          <a:prstGeom prst="rect">
            <a:avLst/>
          </a:prstGeom>
          <a:noFill/>
        </p:spPr>
        <p:txBody>
          <a:bodyPr lIns="0" tIns="0" rIns="0" bIns="0" anchor="b" anchorCtr="0">
            <a:spAutoFit/>
          </a:bodyPr>
          <a:lstStyle>
            <a:lvl1pPr algn="l" defTabSz="914355"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244713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275618751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43"/>
            <a:ext cx="9144000" cy="2168501"/>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lIns="91436" tIns="45718" rIns="91436" bIns="45718" rtlCol="0" anchor="ctr"/>
          <a:lstStyle/>
          <a:p>
            <a:pPr algn="ctr" defTabSz="914355"/>
            <a:endParaRPr lang="en-US">
              <a:solidFill>
                <a:srgbClr val="4D4D4D"/>
              </a:solidFill>
              <a:latin typeface="Arial"/>
              <a:sym typeface="Arial"/>
              <a:rtl val="0"/>
            </a:endParaRPr>
          </a:p>
        </p:txBody>
      </p:sp>
      <p:sp>
        <p:nvSpPr>
          <p:cNvPr id="2" name="Title 1"/>
          <p:cNvSpPr>
            <a:spLocks noGrp="1"/>
          </p:cNvSpPr>
          <p:nvPr>
            <p:ph type="ctrTitle" hasCustomPrompt="1"/>
          </p:nvPr>
        </p:nvSpPr>
        <p:spPr bwMode="gray">
          <a:xfrm>
            <a:off x="2728914" y="995596"/>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56"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72481452"/>
      </p:ext>
    </p:extLst>
  </p:cSld>
  <p:clrMapOvr>
    <a:masterClrMapping/>
  </p:clrMapOvr>
  <p:transition>
    <p:fade/>
  </p:transition>
  <p:timing>
    <p:tnLst>
      <p:par>
        <p:cTn id="1" dur="indefinite" restart="never" nodeType="tmRoot"/>
      </p:par>
    </p:tnLst>
  </p:timing>
  <p:hf sldNum="0"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sym typeface="Arial"/>
              <a:rtl val="0"/>
            </a:endParaRPr>
          </a:p>
        </p:txBody>
      </p:sp>
      <p:sp>
        <p:nvSpPr>
          <p:cNvPr id="13" name="Rectangle 12"/>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sym typeface="Arial"/>
              <a:rtl val="0"/>
            </a:endParaRPr>
          </a:p>
        </p:txBody>
      </p:sp>
      <p:sp>
        <p:nvSpPr>
          <p:cNvPr id="14" name="TextBox 13"/>
          <p:cNvSpPr txBox="1"/>
          <p:nvPr userDrawn="1"/>
        </p:nvSpPr>
        <p:spPr bwMode="gray">
          <a:xfrm flipH="1">
            <a:off x="8553450" y="5021539"/>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ea typeface="Arial"/>
                <a:cs typeface="Arial"/>
                <a:sym typeface="Arial"/>
                <a:rtl val="0"/>
              </a:rPr>
              <a:pPr algn="r" defTabSz="914355">
                <a:defRPr/>
              </a:pPr>
              <a:t>‹#›</a:t>
            </a:fld>
            <a:endParaRPr lang="en-US" sz="800" dirty="0">
              <a:solidFill>
                <a:srgbClr val="FFFFFF">
                  <a:lumMod val="50000"/>
                </a:srgbClr>
              </a:solidFill>
              <a:latin typeface="Arial"/>
              <a:ea typeface="Arial"/>
              <a:cs typeface="Arial"/>
              <a:sym typeface="Arial"/>
              <a:rtl val="0"/>
            </a:endParaRPr>
          </a:p>
        </p:txBody>
      </p:sp>
      <p:sp>
        <p:nvSpPr>
          <p:cNvPr id="15" name="TextBox 14"/>
          <p:cNvSpPr txBox="1"/>
          <p:nvPr userDrawn="1"/>
        </p:nvSpPr>
        <p:spPr bwMode="gray">
          <a:xfrm>
            <a:off x="366753"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ea typeface="Arial"/>
                <a:cs typeface="Arial"/>
                <a:sym typeface="Arial"/>
                <a:rtl val="0"/>
              </a:rPr>
              <a:t>© Copyright </a:t>
            </a:r>
            <a:r>
              <a:rPr lang="en-US" sz="700" dirty="0" smtClean="0">
                <a:solidFill>
                  <a:srgbClr val="FFFFFF">
                    <a:lumMod val="50000"/>
                  </a:srgbClr>
                </a:solidFill>
                <a:latin typeface="Arial"/>
                <a:ea typeface="Arial"/>
                <a:cs typeface="Arial"/>
                <a:sym typeface="Arial"/>
                <a:rtl val="0"/>
              </a:rPr>
              <a:t>2016 </a:t>
            </a:r>
            <a:r>
              <a:rPr lang="en-US" sz="700" dirty="0">
                <a:solidFill>
                  <a:srgbClr val="FFFFFF">
                    <a:lumMod val="50000"/>
                  </a:srgbClr>
                </a:solidFill>
                <a:latin typeface="Arial"/>
                <a:ea typeface="Arial"/>
                <a:cs typeface="Arial"/>
                <a:sym typeface="Arial"/>
                <a:rtl val="0"/>
              </a:rPr>
              <a:t>Pivotal. All rights reserved.</a:t>
            </a:r>
          </a:p>
        </p:txBody>
      </p:sp>
      <p:sp>
        <p:nvSpPr>
          <p:cNvPr id="16" name="Title 1"/>
          <p:cNvSpPr>
            <a:spLocks noGrp="1"/>
          </p:cNvSpPr>
          <p:nvPr>
            <p:ph type="ctrTitle" hasCustomPrompt="1"/>
          </p:nvPr>
        </p:nvSpPr>
        <p:spPr bwMode="gray">
          <a:xfrm>
            <a:off x="670455" y="167434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355"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8" name="Picture 7"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2080382226"/>
      </p:ext>
    </p:extLst>
  </p:cSld>
  <p:clrMapOvr>
    <a:masterClrMapping/>
  </p:clrMapOvr>
  <p:transition>
    <p:fade/>
  </p:transition>
  <p:timing>
    <p:tnLst>
      <p:par>
        <p:cTn id="1" dur="indefinite" restart="never" nodeType="tmRoot"/>
      </p:par>
    </p:tnLst>
  </p:timing>
  <p:hf sldNum="0"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1803716"/>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2648392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1651503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5"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59076678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631436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41" y="1074738"/>
            <a:ext cx="2073275" cy="3382962"/>
          </a:xfrm>
          <a:prstGeom prst="rect">
            <a:avLst/>
          </a:prstGeom>
          <a:noFill/>
        </p:spPr>
        <p:txBody>
          <a:bodyPr lIns="91436" tIns="45718" rIns="91436" bIns="45718"/>
          <a:lstStyle>
            <a:lvl1pPr marL="0" indent="0">
              <a:buNone/>
              <a:defRPr sz="1600">
                <a:latin typeface="Verdana" pitchFamily="34" charset="0"/>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4"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855" indent="-287324">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3550557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27053916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41" y="1419227"/>
            <a:ext cx="2073275" cy="3038475"/>
          </a:xfrm>
          <a:prstGeom prst="rect">
            <a:avLst/>
          </a:prstGeom>
          <a:noFill/>
        </p:spPr>
        <p:txBody>
          <a:bodyPr lIns="91436" tIns="45718" rIns="91436" bIns="45718"/>
          <a:lstStyle>
            <a:lvl1pPr marL="0" indent="0">
              <a:buNone/>
              <a:defRPr sz="1600">
                <a:latin typeface="Arial"/>
                <a:cs typeface="Arial"/>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r>
              <a:rPr lang="en-US" dirty="0" smtClean="0"/>
              <a:t>Click icon to add picture</a:t>
            </a:r>
            <a:endParaRPr lang="en-US" dirty="0"/>
          </a:p>
        </p:txBody>
      </p:sp>
      <p:sp>
        <p:nvSpPr>
          <p:cNvPr id="9"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4"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445871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5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68"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996655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14388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sym typeface="Arial"/>
              <a:rtl val="0"/>
            </a:endParaRPr>
          </a:p>
        </p:txBody>
      </p:sp>
      <p:sp>
        <p:nvSpPr>
          <p:cNvPr id="12" name="Rectangle 11"/>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sym typeface="Arial"/>
              <a:rtl val="0"/>
            </a:endParaRPr>
          </a:p>
        </p:txBody>
      </p:sp>
      <p:sp>
        <p:nvSpPr>
          <p:cNvPr id="13" name="TextBox 12"/>
          <p:cNvSpPr txBox="1"/>
          <p:nvPr userDrawn="1"/>
        </p:nvSpPr>
        <p:spPr bwMode="gray">
          <a:xfrm flipH="1">
            <a:off x="8553450" y="5021539"/>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ea typeface="Arial"/>
                <a:cs typeface="Arial"/>
                <a:sym typeface="Arial"/>
                <a:rtl val="0"/>
              </a:rPr>
              <a:pPr algn="r" defTabSz="914355">
                <a:defRPr/>
              </a:pPr>
              <a:t>‹#›</a:t>
            </a:fld>
            <a:endParaRPr lang="en-US" sz="800" dirty="0">
              <a:solidFill>
                <a:srgbClr val="FFFFFF">
                  <a:lumMod val="50000"/>
                </a:srgbClr>
              </a:solidFill>
              <a:latin typeface="Arial"/>
              <a:ea typeface="Arial"/>
              <a:cs typeface="Arial"/>
              <a:sym typeface="Arial"/>
              <a:rtl val="0"/>
            </a:endParaRPr>
          </a:p>
        </p:txBody>
      </p:sp>
      <p:sp>
        <p:nvSpPr>
          <p:cNvPr id="14" name="TextBox 13"/>
          <p:cNvSpPr txBox="1"/>
          <p:nvPr userDrawn="1"/>
        </p:nvSpPr>
        <p:spPr bwMode="gray">
          <a:xfrm>
            <a:off x="366753"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ea typeface="Arial"/>
                <a:cs typeface="Arial"/>
                <a:sym typeface="Arial"/>
                <a:rtl val="0"/>
              </a:rPr>
              <a:t>© Copyright </a:t>
            </a:r>
            <a:r>
              <a:rPr lang="en-US" sz="700" dirty="0" smtClean="0">
                <a:solidFill>
                  <a:srgbClr val="FFFFFF">
                    <a:lumMod val="50000"/>
                  </a:srgbClr>
                </a:solidFill>
                <a:latin typeface="Arial"/>
                <a:ea typeface="Arial"/>
                <a:cs typeface="Arial"/>
                <a:sym typeface="Arial"/>
                <a:rtl val="0"/>
              </a:rPr>
              <a:t>2016 </a:t>
            </a:r>
            <a:r>
              <a:rPr lang="en-US" sz="700" dirty="0">
                <a:solidFill>
                  <a:srgbClr val="FFFFFF">
                    <a:lumMod val="50000"/>
                  </a:srgbClr>
                </a:solidFill>
                <a:latin typeface="Arial"/>
                <a:ea typeface="Arial"/>
                <a:cs typeface="Arial"/>
                <a:sym typeface="Arial"/>
                <a:rtl val="0"/>
              </a:rPr>
              <a:t>Pivotal. All rights reserved.</a:t>
            </a:r>
          </a:p>
        </p:txBody>
      </p:sp>
      <p:pic>
        <p:nvPicPr>
          <p:cNvPr id="6" name="Picture 5"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116893523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sym typeface="Arial"/>
              <a:rtl val="0"/>
            </a:endParaRPr>
          </a:p>
        </p:txBody>
      </p:sp>
      <p:sp>
        <p:nvSpPr>
          <p:cNvPr id="9" name="TextBox 8"/>
          <p:cNvSpPr txBox="1"/>
          <p:nvPr userDrawn="1"/>
        </p:nvSpPr>
        <p:spPr>
          <a:xfrm>
            <a:off x="1701801" y="3094073"/>
            <a:ext cx="5689600" cy="461661"/>
          </a:xfrm>
          <a:prstGeom prst="rect">
            <a:avLst/>
          </a:prstGeom>
          <a:noFill/>
        </p:spPr>
        <p:txBody>
          <a:bodyPr lIns="91436" tIns="45718" rIns="91436" bIns="45718">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355" eaLnBrk="1" hangingPunct="1">
              <a:defRPr/>
            </a:pPr>
            <a:r>
              <a:rPr lang="en-US" dirty="0" smtClean="0">
                <a:solidFill>
                  <a:srgbClr val="F27C3A"/>
                </a:solidFill>
                <a:cs typeface="Arial" charset="0"/>
                <a:sym typeface="Arial"/>
                <a:rtl val="0"/>
              </a:rPr>
              <a:t>A NEW PLATFORM </a:t>
            </a:r>
            <a:r>
              <a:rPr lang="en-US" dirty="0" smtClean="0">
                <a:solidFill>
                  <a:srgbClr val="3EA7BC"/>
                </a:solidFill>
                <a:cs typeface="Arial" charset="0"/>
                <a:sym typeface="Arial"/>
                <a:rtl val="0"/>
              </a:rPr>
              <a:t>FOR A NEW ERA</a:t>
            </a:r>
          </a:p>
        </p:txBody>
      </p:sp>
      <p:pic>
        <p:nvPicPr>
          <p:cNvPr id="10"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rcRect r="5548"/>
          <a:stretch>
            <a:fillRect/>
          </a:stretch>
        </p:blipFill>
        <p:spPr bwMode="auto">
          <a:xfrm>
            <a:off x="1973347" y="1658981"/>
            <a:ext cx="5189537" cy="1260475"/>
          </a:xfrm>
          <a:prstGeom prst="rect">
            <a:avLst/>
          </a:prstGeom>
          <a:noFill/>
          <a:ln w="9525">
            <a:noFill/>
            <a:miter lim="800000"/>
            <a:headEnd/>
            <a:tailEnd/>
          </a:ln>
        </p:spPr>
      </p:pic>
    </p:spTree>
    <p:extLst>
      <p:ext uri="{BB962C8B-B14F-4D97-AF65-F5344CB8AC3E}">
        <p14:creationId xmlns:p14="http://schemas.microsoft.com/office/powerpoint/2010/main" val="128408954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57200" y="205979"/>
            <a:ext cx="8229600" cy="857250"/>
          </a:xfrm>
          <a:prstGeom prst="rect">
            <a:avLst/>
          </a:prstGeom>
          <a:noFill/>
          <a:ln>
            <a:noFill/>
          </a:ln>
        </p:spPr>
        <p:txBody>
          <a:bodyPr lIns="91425" tIns="91425" rIns="91425" bIns="91425" numCol="1" anchor="ctr" anchorCtr="0"/>
          <a:lstStyle>
            <a:lvl1pPr algn="ctr" rtl="0">
              <a:spcBef>
                <a:spcPts val="0"/>
              </a:spcBef>
              <a:buClr>
                <a:schemeClr val="dk1"/>
              </a:buClr>
              <a:buFont typeface="Calibri"/>
              <a:buNone/>
              <a:defRPr sz="44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 name="Shape 20"/>
          <p:cNvSpPr txBox="1">
            <a:spLocks noGrp="1"/>
          </p:cNvSpPr>
          <p:nvPr>
            <p:ph type="sldNum" idx="12"/>
          </p:nvPr>
        </p:nvSpPr>
        <p:spPr>
          <a:xfrm>
            <a:off x="6553208" y="4767266"/>
            <a:ext cx="2133599" cy="273843"/>
          </a:xfrm>
          <a:prstGeom prst="rect">
            <a:avLst/>
          </a:prstGeom>
          <a:noFill/>
          <a:ln>
            <a:noFill/>
          </a:ln>
        </p:spPr>
        <p:txBody>
          <a:bodyPr lIns="91425" tIns="45700" rIns="91425" bIns="45700" numCol="1"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888888"/>
                </a:solidFill>
                <a:latin typeface="Calibri"/>
                <a:ea typeface="Calibri"/>
                <a:cs typeface="Calibri"/>
                <a:sym typeface="Calibri"/>
              </a:rPr>
              <a:t>‹#›</a:t>
            </a:fld>
            <a:endParaRPr lang="en-US" sz="1200" b="0" i="0" u="none" strike="noStrike" cap="none" baseline="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22404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2"/>
            <a:ext cx="8796928" cy="474445"/>
          </a:xfrm>
          <a:prstGeom prst="rect">
            <a:avLst/>
          </a:prstGeom>
        </p:spPr>
        <p:txBody>
          <a:bodyPr numCol="1"/>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4"/>
            <a:ext cx="373338" cy="273844"/>
          </a:xfrm>
          <a:prstGeom prst="rect">
            <a:avLst/>
          </a:prstGeom>
        </p:spPr>
        <p:txBody>
          <a:bodyPr numCol="1"/>
          <a:lstStyle/>
          <a:p>
            <a:fld id="{ADA07C09-8A41-3B46-A636-3955072BBB4F}" type="slidenum">
              <a:rPr lang="en-US" smtClean="0"/>
              <a:t>‹#›</a:t>
            </a:fld>
            <a:endParaRPr lang="en-US"/>
          </a:p>
        </p:txBody>
      </p:sp>
    </p:spTree>
    <p:extLst>
      <p:ext uri="{BB962C8B-B14F-4D97-AF65-F5344CB8AC3E}">
        <p14:creationId xmlns:p14="http://schemas.microsoft.com/office/powerpoint/2010/main" val="50198644"/>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2"/>
            <a:ext cx="8796928" cy="474445"/>
          </a:xfrm>
          <a:prstGeom prst="rect">
            <a:avLst/>
          </a:prstGeom>
        </p:spPr>
        <p:txBody>
          <a:bodyPr numCol="1"/>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4"/>
            <a:ext cx="373338" cy="273844"/>
          </a:xfrm>
          <a:prstGeom prst="rect">
            <a:avLst/>
          </a:prstGeom>
        </p:spPr>
        <p:txBody>
          <a:bodyPr numCol="1"/>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
        <p:nvSpPr>
          <p:cNvPr id="13" name="Text Placeholder 12"/>
          <p:cNvSpPr>
            <a:spLocks noGrp="1"/>
          </p:cNvSpPr>
          <p:nvPr>
            <p:ph type="body" sz="quarter" idx="13"/>
          </p:nvPr>
        </p:nvSpPr>
        <p:spPr>
          <a:xfrm>
            <a:off x="114300" y="624367"/>
            <a:ext cx="8796338" cy="288565"/>
          </a:xfrm>
          <a:prstGeom prst="rect">
            <a:avLst/>
          </a:prstGeom>
        </p:spPr>
        <p:txBody>
          <a:bodyPr vert="horz" numCol="1"/>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652743873"/>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2"/>
            <a:ext cx="8796928" cy="474445"/>
          </a:xfrm>
          <a:prstGeom prst="rect">
            <a:avLst/>
          </a:prstGeom>
        </p:spPr>
        <p:txBody>
          <a:bodyPr numCol="1"/>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4"/>
            <a:ext cx="373338" cy="273844"/>
          </a:xfrm>
          <a:prstGeom prst="rect">
            <a:avLst/>
          </a:prstGeom>
        </p:spPr>
        <p:txBody>
          <a:bodyPr numCol="1"/>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7"/>
            <a:ext cx="8796338" cy="288565"/>
          </a:xfrm>
          <a:prstGeom prst="rect">
            <a:avLst/>
          </a:prstGeom>
        </p:spPr>
        <p:txBody>
          <a:bodyPr vert="horz" numCol="1"/>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4"/>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numCol="1" rtlCol="0" anchor="ctr"/>
          <a:lstStyle/>
          <a:p>
            <a:pPr algn="ctr" defTabSz="457200"/>
            <a:endParaRPr lang="en-US">
              <a:solidFill>
                <a:srgbClr val="FFFFFF"/>
              </a:solidFill>
              <a:latin typeface="Arial"/>
            </a:endParaRPr>
          </a:p>
        </p:txBody>
      </p:sp>
    </p:spTree>
    <p:extLst>
      <p:ext uri="{BB962C8B-B14F-4D97-AF65-F5344CB8AC3E}">
        <p14:creationId xmlns:p14="http://schemas.microsoft.com/office/powerpoint/2010/main" val="1985707345"/>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a:solidFill>
                <a:srgbClr val="FFFFFF"/>
              </a:solidFill>
              <a:latin typeface="Arial"/>
            </a:endParaRPr>
          </a:p>
        </p:txBody>
      </p:sp>
      <p:pic>
        <p:nvPicPr>
          <p:cNvPr id="7" name="Picture 6" descr="Pivotal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86423" y="4854091"/>
            <a:ext cx="712061" cy="173736"/>
          </a:xfrm>
          <a:prstGeom prst="rect">
            <a:avLst/>
          </a:prstGeom>
        </p:spPr>
      </p:pic>
      <p:sp>
        <p:nvSpPr>
          <p:cNvPr id="11" name="Slide Number Placeholder 5"/>
          <p:cNvSpPr>
            <a:spLocks noGrp="1"/>
          </p:cNvSpPr>
          <p:nvPr>
            <p:ph type="sldNum" sz="quarter" idx="12"/>
          </p:nvPr>
        </p:nvSpPr>
        <p:spPr>
          <a:xfrm>
            <a:off x="48247" y="4861464"/>
            <a:ext cx="373338" cy="273844"/>
          </a:xfrm>
          <a:prstGeom prst="rect">
            <a:avLst/>
          </a:prstGeom>
        </p:spPr>
        <p:txBody>
          <a:bodyPr numCol="1"/>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Tree>
    <p:extLst>
      <p:ext uri="{BB962C8B-B14F-4D97-AF65-F5344CB8AC3E}">
        <p14:creationId xmlns:p14="http://schemas.microsoft.com/office/powerpoint/2010/main" val="393985613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5"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243895658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4"/>
            <a:ext cx="373338" cy="273844"/>
          </a:xfrm>
          <a:prstGeom prst="rect">
            <a:avLst/>
          </a:prstGeom>
        </p:spPr>
        <p:txBody>
          <a:bodyPr numCol="1"/>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Tree>
    <p:extLst>
      <p:ext uri="{BB962C8B-B14F-4D97-AF65-F5344CB8AC3E}">
        <p14:creationId xmlns:p14="http://schemas.microsoft.com/office/powerpoint/2010/main" val="2088590274"/>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4"/>
            <a:ext cx="8410575" cy="460375"/>
          </a:xfrm>
          <a:prstGeom prst="rect">
            <a:avLst/>
          </a:prstGeom>
          <a:noFill/>
        </p:spPr>
        <p:txBody>
          <a:bodyPr lIns="0" tIns="0" rIns="0" bIns="0" numCol="1"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36520567"/>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7"/>
            <a:ext cx="2133600" cy="274637"/>
          </a:xfrm>
          <a:prstGeom prst="rect">
            <a:avLst/>
          </a:prstGeom>
        </p:spPr>
        <p:txBody>
          <a:bodyPr vert="horz" lIns="0" tIns="45720" rIns="91440" bIns="45720" numCol="1" rtlCol="0" anchor="ctr"/>
          <a:lstStyle>
            <a:lvl1pPr algn="l">
              <a:defRPr sz="1000">
                <a:solidFill>
                  <a:schemeClr val="tx1">
                    <a:tint val="75000"/>
                  </a:schemeClr>
                </a:solidFill>
              </a:defRPr>
            </a:lvl1pPr>
          </a:lstStyle>
          <a:p>
            <a:pPr defTabSz="457200"/>
            <a:fld id="{602A933A-CCB3-5F4E-BECE-55F24E394E11}" type="slidenum">
              <a:rPr lang="en-US" smtClean="0">
                <a:solidFill>
                  <a:srgbClr val="000000">
                    <a:tint val="75000"/>
                  </a:srgbClr>
                </a:solidFill>
                <a:latin typeface="Arial"/>
              </a:rPr>
              <a:pPr defTabSz="457200"/>
              <a:t>‹#›</a:t>
            </a:fld>
            <a:endParaRPr lang="en-US">
              <a:solidFill>
                <a:srgbClr val="000000">
                  <a:tint val="75000"/>
                </a:srgbClr>
              </a:solidFill>
              <a:latin typeface="Arial"/>
            </a:endParaRPr>
          </a:p>
        </p:txBody>
      </p:sp>
    </p:spTree>
    <p:extLst>
      <p:ext uri="{BB962C8B-B14F-4D97-AF65-F5344CB8AC3E}">
        <p14:creationId xmlns:p14="http://schemas.microsoft.com/office/powerpoint/2010/main" val="39169894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numCol="1"/>
          <a:lstStyle/>
          <a:p>
            <a:pPr lvl="0">
              <a:defRPr sz="1800"/>
            </a:pPr>
            <a:r>
              <a:rPr sz="4200"/>
              <a:t>Title Text</a:t>
            </a:r>
          </a:p>
        </p:txBody>
      </p:sp>
    </p:spTree>
    <p:extLst>
      <p:ext uri="{BB962C8B-B14F-4D97-AF65-F5344CB8AC3E}">
        <p14:creationId xmlns:p14="http://schemas.microsoft.com/office/powerpoint/2010/main" val="2647720410"/>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7"/>
            <a:ext cx="2133600" cy="274637"/>
          </a:xfrm>
          <a:prstGeom prst="rect">
            <a:avLst/>
          </a:prstGeom>
        </p:spPr>
        <p:txBody>
          <a:bodyPr vert="horz" lIns="0" tIns="45720" rIns="91440" bIns="45720" numCol="1" rtlCol="0" anchor="ctr"/>
          <a:lstStyle>
            <a:lvl1pPr algn="l">
              <a:defRPr sz="1000">
                <a:solidFill>
                  <a:schemeClr val="bg1"/>
                </a:solidFill>
              </a:defRPr>
            </a:lvl1pPr>
          </a:lstStyle>
          <a:p>
            <a:pPr defTabSz="457200"/>
            <a:fld id="{602A933A-CCB3-5F4E-BECE-55F24E394E11}" type="slidenum">
              <a:rPr lang="en-US" smtClean="0">
                <a:solidFill>
                  <a:prstClr val="white"/>
                </a:solidFill>
                <a:latin typeface="Arial"/>
              </a:rPr>
              <a:pPr defTabSz="457200"/>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88438" y="4656662"/>
            <a:ext cx="831214" cy="204245"/>
          </a:xfrm>
          <a:prstGeom prst="rect">
            <a:avLst/>
          </a:prstGeom>
        </p:spPr>
      </p:pic>
    </p:spTree>
    <p:extLst>
      <p:ext uri="{BB962C8B-B14F-4D97-AF65-F5344CB8AC3E}">
        <p14:creationId xmlns:p14="http://schemas.microsoft.com/office/powerpoint/2010/main" val="20361067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News Gothic MT"/>
            </a:endParaRPr>
          </a:p>
        </p:txBody>
      </p:sp>
      <p:pic>
        <p:nvPicPr>
          <p:cNvPr id="11" name="Picture 10" descr="Piv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02001" y="366165"/>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47" y="1586265"/>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4"/>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3272098401"/>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News Gothic MT"/>
            </a:endParaRPr>
          </a:p>
        </p:txBody>
      </p:sp>
      <p:pic>
        <p:nvPicPr>
          <p:cNvPr id="11" name="Picture 10" descr="Piv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02001" y="366165"/>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47" y="1586265"/>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4"/>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44847022"/>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prstClr val="white"/>
              </a:solidFill>
              <a:latin typeface="News Gothic MT"/>
            </a:endParaRPr>
          </a:p>
        </p:txBody>
      </p:sp>
      <p:sp>
        <p:nvSpPr>
          <p:cNvPr id="3" name="Title 2"/>
          <p:cNvSpPr>
            <a:spLocks noGrp="1"/>
          </p:cNvSpPr>
          <p:nvPr>
            <p:ph type="title"/>
          </p:nvPr>
        </p:nvSpPr>
        <p:spPr>
          <a:xfrm>
            <a:off x="1195325" y="1916341"/>
            <a:ext cx="6947616" cy="532285"/>
          </a:xfrm>
        </p:spPr>
        <p:txBody>
          <a:bodyPr/>
          <a:lstStyle>
            <a:lvl1pPr>
              <a:defRPr sz="3600">
                <a:solidFill>
                  <a:schemeClr val="accent1"/>
                </a:solidFill>
              </a:defRPr>
            </a:lvl1pPr>
          </a:lstStyle>
          <a:p>
            <a:r>
              <a:rPr lang="en-US" dirty="0" smtClean="0"/>
              <a:t>Click to edit Master title style</a:t>
            </a:r>
            <a:endParaRPr lang="en-US" dirty="0"/>
          </a:p>
        </p:txBody>
      </p:sp>
      <p:pic>
        <p:nvPicPr>
          <p:cNvPr id="7" name="Picture 6" descr="Piv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02001" y="366165"/>
            <a:ext cx="1364191" cy="309289"/>
          </a:xfrm>
          <a:prstGeom prst="rect">
            <a:avLst/>
          </a:prstGeom>
        </p:spPr>
      </p:pic>
      <p:sp>
        <p:nvSpPr>
          <p:cNvPr id="12" name="Text Placeholder 11"/>
          <p:cNvSpPr>
            <a:spLocks noGrp="1"/>
          </p:cNvSpPr>
          <p:nvPr>
            <p:ph type="body" sz="quarter" idx="10"/>
          </p:nvPr>
        </p:nvSpPr>
        <p:spPr>
          <a:xfrm>
            <a:off x="1195351" y="2502230"/>
            <a:ext cx="5828553" cy="437905"/>
          </a:xfrm>
        </p:spPr>
        <p:txBody>
          <a:bodyPr>
            <a:normAutofit/>
          </a:bodyPr>
          <a:lstStyle>
            <a:lvl1pPr marL="0" indent="0">
              <a:buNone/>
              <a:defRPr sz="2400">
                <a:solidFill>
                  <a:schemeClr val="bg1"/>
                </a:solidFill>
              </a:defRPr>
            </a:lvl1pPr>
          </a:lstStyle>
          <a:p>
            <a:pPr lvl="0"/>
            <a:r>
              <a:rPr lang="en-US" dirty="0"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403850866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2"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prstClr val="white"/>
              </a:solidFill>
              <a:latin typeface="News Gothic MT"/>
            </a:endParaRPr>
          </a:p>
        </p:txBody>
      </p:sp>
      <p:sp>
        <p:nvSpPr>
          <p:cNvPr id="4" name="Picture Placeholder 3"/>
          <p:cNvSpPr>
            <a:spLocks noGrp="1"/>
          </p:cNvSpPr>
          <p:nvPr>
            <p:ph type="pic" sz="quarter" idx="12"/>
          </p:nvPr>
        </p:nvSpPr>
        <p:spPr>
          <a:xfrm>
            <a:off x="0" y="0"/>
            <a:ext cx="9144000" cy="5143500"/>
          </a:xfrm>
        </p:spPr>
        <p:txBody>
          <a:bodyPr/>
          <a:lstStyle/>
          <a:p>
            <a:endParaRPr lang="en-US" dirty="0"/>
          </a:p>
        </p:txBody>
      </p:sp>
      <p:sp>
        <p:nvSpPr>
          <p:cNvPr id="3" name="Title 2"/>
          <p:cNvSpPr>
            <a:spLocks noGrp="1"/>
          </p:cNvSpPr>
          <p:nvPr>
            <p:ph type="title"/>
          </p:nvPr>
        </p:nvSpPr>
        <p:spPr>
          <a:xfrm>
            <a:off x="1117709" y="407955"/>
            <a:ext cx="6947616" cy="585514"/>
          </a:xfr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32" y="998562"/>
            <a:ext cx="5828553" cy="481696"/>
          </a:xfr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58314259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srgbClr val="0A1215"/>
              </a:solidFill>
              <a:latin typeface="News Gothic MT"/>
            </a:endParaRPr>
          </a:p>
        </p:txBody>
      </p:sp>
      <p:sp>
        <p:nvSpPr>
          <p:cNvPr id="4" name="Picture Placeholder 3"/>
          <p:cNvSpPr>
            <a:spLocks noGrp="1"/>
          </p:cNvSpPr>
          <p:nvPr>
            <p:ph type="pic" sz="quarter" idx="12"/>
          </p:nvPr>
        </p:nvSpPr>
        <p:spPr>
          <a:xfrm>
            <a:off x="0" y="1756835"/>
            <a:ext cx="9144000" cy="3386667"/>
          </a:xfrm>
        </p:spPr>
        <p:txBody>
          <a:bodyPr/>
          <a:lstStyle/>
          <a:p>
            <a:endParaRPr lang="en-US" dirty="0"/>
          </a:p>
        </p:txBody>
      </p:sp>
      <p:sp>
        <p:nvSpPr>
          <p:cNvPr id="3" name="Title 2"/>
          <p:cNvSpPr>
            <a:spLocks noGrp="1"/>
          </p:cNvSpPr>
          <p:nvPr>
            <p:ph type="title"/>
          </p:nvPr>
        </p:nvSpPr>
        <p:spPr>
          <a:xfrm>
            <a:off x="1117709" y="407955"/>
            <a:ext cx="6947616" cy="585514"/>
          </a:xfr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4" y="998562"/>
            <a:ext cx="5828553" cy="481696"/>
          </a:xfr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1245648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6801277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68044136"/>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3" y="87914"/>
            <a:ext cx="6662271" cy="85725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49880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3619552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defTabSz="457200"/>
            <a:endParaRPr lang="en-US">
              <a:solidFill>
                <a:prstClr val="white"/>
              </a:solidFill>
              <a:latin typeface="News Gothic MT"/>
            </a:endParaRPr>
          </a:p>
        </p:txBody>
      </p:sp>
      <p:sp>
        <p:nvSpPr>
          <p:cNvPr id="8" name="Rectangle 7"/>
          <p:cNvSpPr/>
          <p:nvPr userDrawn="1"/>
        </p:nvSpPr>
        <p:spPr>
          <a:xfrm>
            <a:off x="4495811" y="948778"/>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defTabSz="457200"/>
            <a:endParaRPr lang="en-US">
              <a:solidFill>
                <a:prstClr val="white"/>
              </a:solidFill>
              <a:latin typeface="News Gothic MT"/>
            </a:endParaRPr>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7"/>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Picture Placeholder 9"/>
          <p:cNvSpPr>
            <a:spLocks noGrp="1"/>
          </p:cNvSpPr>
          <p:nvPr>
            <p:ph type="pic" sz="quarter" idx="10"/>
          </p:nvPr>
        </p:nvSpPr>
        <p:spPr>
          <a:xfrm>
            <a:off x="0" y="956797"/>
            <a:ext cx="4495800" cy="4250204"/>
          </a:xfrm>
        </p:spPr>
        <p:txBody>
          <a:bodyPr/>
          <a:lstStyle/>
          <a:p>
            <a:endParaRPr lang="en-US" dirty="0"/>
          </a:p>
        </p:txBody>
      </p:sp>
    </p:spTree>
    <p:extLst>
      <p:ext uri="{BB962C8B-B14F-4D97-AF65-F5344CB8AC3E}">
        <p14:creationId xmlns:p14="http://schemas.microsoft.com/office/powerpoint/2010/main" val="4134472138"/>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0"/>
            <a:endParaRPr lang="en-US" dirty="0" smtClean="0"/>
          </a:p>
        </p:txBody>
      </p:sp>
      <p:sp>
        <p:nvSpPr>
          <p:cNvPr id="6" name="Text Placeholder 5"/>
          <p:cNvSpPr>
            <a:spLocks noGrp="1"/>
          </p:cNvSpPr>
          <p:nvPr>
            <p:ph type="body" sz="quarter" idx="10"/>
          </p:nvPr>
        </p:nvSpPr>
        <p:spPr>
          <a:xfrm>
            <a:off x="4662394" y="3832345"/>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smtClean="0"/>
              <a:t>Click to edit Master text style</a:t>
            </a:r>
          </a:p>
        </p:txBody>
      </p:sp>
      <p:sp>
        <p:nvSpPr>
          <p:cNvPr id="8" name="Picture Placeholder 7"/>
          <p:cNvSpPr>
            <a:spLocks noGrp="1"/>
          </p:cNvSpPr>
          <p:nvPr>
            <p:ph type="pic" sz="quarter" idx="11"/>
          </p:nvPr>
        </p:nvSpPr>
        <p:spPr>
          <a:xfrm>
            <a:off x="4662488" y="1200150"/>
            <a:ext cx="4070350" cy="2430556"/>
          </a:xfrm>
        </p:spPr>
        <p:txBody>
          <a:bodyPr/>
          <a:lstStyle/>
          <a:p>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52398781"/>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016582"/>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33"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016582"/>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08058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defTabSz="457200"/>
            <a:endParaRPr lang="en-US">
              <a:solidFill>
                <a:prstClr val="white"/>
              </a:solidFill>
              <a:latin typeface="News Gothic MT"/>
            </a:endParaRPr>
          </a:p>
        </p:txBody>
      </p:sp>
      <p:sp>
        <p:nvSpPr>
          <p:cNvPr id="2" name="Title 1"/>
          <p:cNvSpPr>
            <a:spLocks noGrp="1"/>
          </p:cNvSpPr>
          <p:nvPr>
            <p:ph type="title" hasCustomPrompt="1"/>
          </p:nvPr>
        </p:nvSpPr>
        <p:spPr>
          <a:xfrm>
            <a:off x="0" y="373793"/>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31"/>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9444986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srgbClr val="8198A4"/>
              </a:solidFill>
              <a:latin typeface="News Gothic MT"/>
            </a:endParaRPr>
          </a:p>
        </p:txBody>
      </p:sp>
      <p:sp>
        <p:nvSpPr>
          <p:cNvPr id="2" name="Title 1"/>
          <p:cNvSpPr>
            <a:spLocks noGrp="1"/>
          </p:cNvSpPr>
          <p:nvPr>
            <p:ph type="title"/>
          </p:nvPr>
        </p:nvSpPr>
        <p:spPr>
          <a:xfrm>
            <a:off x="239082" y="465168"/>
            <a:ext cx="8516471" cy="376792"/>
          </a:xfrm>
        </p:spPr>
        <p:txBody>
          <a:bodyPr anchor="b"/>
          <a:lstStyle>
            <a:lvl1pPr algn="l">
              <a:defRPr sz="2800" b="0">
                <a:solidFill>
                  <a:srgbClr val="FFFFFF"/>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82176" y="1105649"/>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82" y="157382"/>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13061758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47"/>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prstClr val="white"/>
              </a:solidFill>
              <a:latin typeface="News Gothic MT"/>
            </a:endParaRPr>
          </a:p>
        </p:txBody>
      </p:sp>
      <p:sp>
        <p:nvSpPr>
          <p:cNvPr id="14" name="Rectangle 13"/>
          <p:cNvSpPr/>
          <p:nvPr userDrawn="1"/>
        </p:nvSpPr>
        <p:spPr>
          <a:xfrm>
            <a:off x="2488201" y="1822347"/>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prstClr val="white"/>
              </a:solidFill>
              <a:latin typeface="News Gothic MT"/>
            </a:endParaRPr>
          </a:p>
        </p:txBody>
      </p:sp>
      <p:sp>
        <p:nvSpPr>
          <p:cNvPr id="15" name="Rectangle 14"/>
          <p:cNvSpPr/>
          <p:nvPr userDrawn="1"/>
        </p:nvSpPr>
        <p:spPr>
          <a:xfrm>
            <a:off x="4610343" y="1822347"/>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prstClr val="white"/>
              </a:solidFill>
              <a:latin typeface="News Gothic MT"/>
            </a:endParaRPr>
          </a:p>
        </p:txBody>
      </p:sp>
      <p:sp>
        <p:nvSpPr>
          <p:cNvPr id="16" name="Rectangle 15"/>
          <p:cNvSpPr/>
          <p:nvPr userDrawn="1"/>
        </p:nvSpPr>
        <p:spPr>
          <a:xfrm>
            <a:off x="6732485" y="1822347"/>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prstClr val="white"/>
              </a:solidFill>
              <a:latin typeface="News Gothic MT"/>
            </a:endParaRPr>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17" y="1233422"/>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457217" y="1904517"/>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7" name="Text Placeholder 2"/>
          <p:cNvSpPr>
            <a:spLocks noGrp="1"/>
          </p:cNvSpPr>
          <p:nvPr>
            <p:ph type="body" idx="10"/>
          </p:nvPr>
        </p:nvSpPr>
        <p:spPr>
          <a:xfrm>
            <a:off x="2548962" y="1233422"/>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8" name="Content Placeholder 3"/>
          <p:cNvSpPr>
            <a:spLocks noGrp="1"/>
          </p:cNvSpPr>
          <p:nvPr>
            <p:ph sz="half" idx="11"/>
          </p:nvPr>
        </p:nvSpPr>
        <p:spPr>
          <a:xfrm>
            <a:off x="2548962" y="1904517"/>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9" name="Text Placeholder 2"/>
          <p:cNvSpPr>
            <a:spLocks noGrp="1"/>
          </p:cNvSpPr>
          <p:nvPr>
            <p:ph type="body" idx="12"/>
          </p:nvPr>
        </p:nvSpPr>
        <p:spPr>
          <a:xfrm>
            <a:off x="4655671" y="1233422"/>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0" name="Content Placeholder 3"/>
          <p:cNvSpPr>
            <a:spLocks noGrp="1"/>
          </p:cNvSpPr>
          <p:nvPr>
            <p:ph sz="half" idx="13"/>
          </p:nvPr>
        </p:nvSpPr>
        <p:spPr>
          <a:xfrm>
            <a:off x="4655671" y="1904517"/>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11" name="Text Placeholder 2"/>
          <p:cNvSpPr>
            <a:spLocks noGrp="1"/>
          </p:cNvSpPr>
          <p:nvPr>
            <p:ph type="body" idx="14"/>
          </p:nvPr>
        </p:nvSpPr>
        <p:spPr>
          <a:xfrm>
            <a:off x="6732485" y="1233422"/>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2" name="Content Placeholder 3"/>
          <p:cNvSpPr>
            <a:spLocks noGrp="1"/>
          </p:cNvSpPr>
          <p:nvPr>
            <p:ph sz="half" idx="15"/>
          </p:nvPr>
        </p:nvSpPr>
        <p:spPr>
          <a:xfrm>
            <a:off x="6732485" y="1904517"/>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535937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srgbClr val="8198A4"/>
              </a:solidFill>
              <a:latin typeface="News Gothic MT"/>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srgbClr val="8198A4"/>
              </a:solidFill>
              <a:latin typeface="News Gothic MT"/>
            </a:endParaRPr>
          </a:p>
        </p:txBody>
      </p:sp>
      <p:sp>
        <p:nvSpPr>
          <p:cNvPr id="2" name="Title 1"/>
          <p:cNvSpPr>
            <a:spLocks noGrp="1"/>
          </p:cNvSpPr>
          <p:nvPr>
            <p:ph type="title" hasCustomPrompt="1"/>
          </p:nvPr>
        </p:nvSpPr>
        <p:spPr>
          <a:xfrm>
            <a:off x="239069"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26"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7" y="224621"/>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69"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517427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slideLayout" Target="../slideLayouts/slideLayout33.xml"/><Relationship Id="rId18" Type="http://schemas.openxmlformats.org/officeDocument/2006/relationships/theme" Target="../theme/theme2.xml"/><Relationship Id="rId19" Type="http://schemas.openxmlformats.org/officeDocument/2006/relationships/image" Target="../media/image4.png"/><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3.xml"/><Relationship Id="rId13" Type="http://schemas.openxmlformats.org/officeDocument/2006/relationships/image" Target="../media/image7.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theme" Target="../theme/theme4.xml"/><Relationship Id="rId17" Type="http://schemas.openxmlformats.org/officeDocument/2006/relationships/image" Target="../media/image1.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8.xml"/><Relationship Id="rId20" Type="http://schemas.openxmlformats.org/officeDocument/2006/relationships/image" Target="../media/image1.png"/><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Relationship Id="rId14" Type="http://schemas.openxmlformats.org/officeDocument/2006/relationships/slideLayout" Target="../slideLayouts/slideLayout73.xml"/><Relationship Id="rId15" Type="http://schemas.openxmlformats.org/officeDocument/2006/relationships/slideLayout" Target="../slideLayouts/slideLayout74.xml"/><Relationship Id="rId16" Type="http://schemas.openxmlformats.org/officeDocument/2006/relationships/slideLayout" Target="../slideLayouts/slideLayout75.xml"/><Relationship Id="rId17" Type="http://schemas.openxmlformats.org/officeDocument/2006/relationships/slideLayout" Target="../slideLayouts/slideLayout76.xml"/><Relationship Id="rId18" Type="http://schemas.openxmlformats.org/officeDocument/2006/relationships/slideLayout" Target="../slideLayouts/slideLayout77.xml"/><Relationship Id="rId19" Type="http://schemas.openxmlformats.org/officeDocument/2006/relationships/theme" Target="../theme/theme5.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theme" Target="../theme/theme6.xml"/><Relationship Id="rId9" Type="http://schemas.openxmlformats.org/officeDocument/2006/relationships/image" Target="../media/image10.png"/><Relationship Id="rId1" Type="http://schemas.openxmlformats.org/officeDocument/2006/relationships/slideLayout" Target="../slideLayouts/slideLayout78.xml"/><Relationship Id="rId2"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93.xml"/><Relationship Id="rId20" Type="http://schemas.openxmlformats.org/officeDocument/2006/relationships/theme" Target="../theme/theme7.xml"/><Relationship Id="rId10" Type="http://schemas.openxmlformats.org/officeDocument/2006/relationships/slideLayout" Target="../slideLayouts/slideLayout94.xml"/><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slideLayout" Target="../slideLayouts/slideLayout97.xml"/><Relationship Id="rId14" Type="http://schemas.openxmlformats.org/officeDocument/2006/relationships/slideLayout" Target="../slideLayouts/slideLayout98.xml"/><Relationship Id="rId15" Type="http://schemas.openxmlformats.org/officeDocument/2006/relationships/slideLayout" Target="../slideLayouts/slideLayout99.xml"/><Relationship Id="rId16" Type="http://schemas.openxmlformats.org/officeDocument/2006/relationships/slideLayout" Target="../slideLayouts/slideLayout100.xml"/><Relationship Id="rId17" Type="http://schemas.openxmlformats.org/officeDocument/2006/relationships/slideLayout" Target="../slideLayouts/slideLayout101.xml"/><Relationship Id="rId18" Type="http://schemas.openxmlformats.org/officeDocument/2006/relationships/slideLayout" Target="../slideLayouts/slideLayout102.xml"/><Relationship Id="rId19" Type="http://schemas.openxmlformats.org/officeDocument/2006/relationships/slideLayout" Target="../slideLayouts/slideLayout103.xml"/><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14.xml"/><Relationship Id="rId12" Type="http://schemas.openxmlformats.org/officeDocument/2006/relationships/slideLayout" Target="../slideLayouts/slideLayout115.xml"/><Relationship Id="rId13" Type="http://schemas.openxmlformats.org/officeDocument/2006/relationships/theme" Target="../theme/theme8.xml"/><Relationship Id="rId14" Type="http://schemas.openxmlformats.org/officeDocument/2006/relationships/image" Target="../media/image7.png"/><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5" Type="http://schemas.openxmlformats.org/officeDocument/2006/relationships/slideLayout" Target="../slideLayouts/slideLayout108.xml"/><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9" Type="http://schemas.openxmlformats.org/officeDocument/2006/relationships/slideLayout" Target="../slideLayouts/slideLayout112.xml"/><Relationship Id="rId10" Type="http://schemas.openxmlformats.org/officeDocument/2006/relationships/slideLayout" Target="../slideLayouts/slideLayout113.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18.xml"/><Relationship Id="rId4" Type="http://schemas.openxmlformats.org/officeDocument/2006/relationships/theme" Target="../theme/theme9.xml"/><Relationship Id="rId5" Type="http://schemas.openxmlformats.org/officeDocument/2006/relationships/image" Target="../media/image10.png"/><Relationship Id="rId1" Type="http://schemas.openxmlformats.org/officeDocument/2006/relationships/slideLayout" Target="../slideLayouts/slideLayout116.xml"/><Relationship Id="rId2"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9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12" name="TextBox 11"/>
          <p:cNvSpPr txBox="1"/>
          <p:nvPr/>
        </p:nvSpPr>
        <p:spPr bwMode="gray">
          <a:xfrm flipH="1">
            <a:off x="8553450" y="5021303"/>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EE87D9D-96BB-064D-8A55-1B0A1503EAD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9" name="TextBox 8"/>
          <p:cNvSpPr txBox="1"/>
          <p:nvPr/>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6" name="Picture 5" descr="Pivotal_Logo_white.png"/>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7941735" y="4714006"/>
            <a:ext cx="957262" cy="219455"/>
          </a:xfrm>
          <a:prstGeom prst="rect">
            <a:avLst/>
          </a:prstGeom>
        </p:spPr>
      </p:pic>
    </p:spTree>
    <p:extLst>
      <p:ext uri="{BB962C8B-B14F-4D97-AF65-F5344CB8AC3E}">
        <p14:creationId xmlns:p14="http://schemas.microsoft.com/office/powerpoint/2010/main" val="9567836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710" r:id="rId16"/>
  </p:sldLayoutIdLst>
  <p:transition>
    <p:fade/>
  </p:transition>
  <p:timing>
    <p:tnLst>
      <p:par>
        <p:cTn id="1" dur="indefinite" restart="never" nodeType="tmRoot"/>
      </p:par>
    </p:tnLst>
  </p:timing>
  <p:txStyles>
    <p:titleStyle>
      <a:lvl1pPr algn="l" rtl="0" eaLnBrk="0" fontAlgn="base" hangingPunct="0">
        <a:spcBef>
          <a:spcPct val="0"/>
        </a:spcBef>
        <a:spcAft>
          <a:spcPct val="0"/>
        </a:spcAft>
        <a:defRPr sz="3200" kern="1200">
          <a:solidFill>
            <a:srgbClr val="2C95DD"/>
          </a:solidFill>
          <a:latin typeface="MetaNormalLF-Roman" pitchFamily="34" charset="0"/>
          <a:ea typeface="ＭＳ Ｐゴシック" pitchFamily="-84" charset="-128"/>
          <a:cs typeface="ＭＳ Ｐゴシック" pitchFamily="-84" charset="-128"/>
        </a:defRPr>
      </a:lvl1pPr>
      <a:lvl2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2pPr>
      <a:lvl3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3pPr>
      <a:lvl4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4pPr>
      <a:lvl5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5pPr>
      <a:lvl6pPr marL="457178"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6pPr>
      <a:lvl7pPr marL="914355"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7pPr>
      <a:lvl8pPr marL="1371532"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8pPr>
      <a:lvl9pPr marL="1828709"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9pPr>
    </p:titleStyle>
    <p:bodyStyle>
      <a:lvl1pPr marL="228588" indent="-228588" algn="l" rtl="0" eaLnBrk="0" fontAlgn="base" hangingPunct="0">
        <a:spcBef>
          <a:spcPct val="20000"/>
        </a:spcBef>
        <a:spcAft>
          <a:spcPct val="0"/>
        </a:spcAft>
        <a:buClr>
          <a:srgbClr val="2C95DD"/>
        </a:buClr>
        <a:buFont typeface="Arial" charset="0"/>
        <a:buChar char="•"/>
        <a:defRPr sz="2800" kern="1200">
          <a:solidFill>
            <a:schemeClr val="tx1"/>
          </a:solidFill>
          <a:latin typeface="MetaNormalLF-Roman" pitchFamily="34" charset="0"/>
          <a:ea typeface="ＭＳ Ｐゴシック" pitchFamily="-84" charset="-128"/>
          <a:cs typeface="ＭＳ Ｐゴシック" pitchFamily="-84" charset="-128"/>
        </a:defRPr>
      </a:lvl1pPr>
      <a:lvl2pPr marL="742913" indent="-285736" algn="l" rtl="0" eaLnBrk="0" fontAlgn="base" hangingPunct="0">
        <a:spcBef>
          <a:spcPct val="20000"/>
        </a:spcBef>
        <a:spcAft>
          <a:spcPct val="0"/>
        </a:spcAft>
        <a:buClr>
          <a:srgbClr val="2C95DD"/>
        </a:buClr>
        <a:buFont typeface="Arial" charset="0"/>
        <a:buChar char="–"/>
        <a:defRPr sz="2400" kern="1200">
          <a:solidFill>
            <a:schemeClr val="tx1"/>
          </a:solidFill>
          <a:latin typeface="MetaNormalLF-Roman" pitchFamily="34" charset="0"/>
          <a:ea typeface="ＭＳ Ｐゴシック" pitchFamily="-84" charset="-128"/>
          <a:cs typeface="ＭＳ Ｐゴシック" pitchFamily="-84" charset="-128"/>
        </a:defRPr>
      </a:lvl2pPr>
      <a:lvl3pPr marL="1142944" indent="-228588" algn="l" rtl="0" eaLnBrk="0" fontAlgn="base" hangingPunct="0">
        <a:spcBef>
          <a:spcPct val="20000"/>
        </a:spcBef>
        <a:spcAft>
          <a:spcPct val="0"/>
        </a:spcAft>
        <a:buClr>
          <a:srgbClr val="2C95DD"/>
        </a:buClr>
        <a:buFont typeface="Arial" charset="0"/>
        <a:buChar char="•"/>
        <a:defRPr sz="2000" kern="1200">
          <a:solidFill>
            <a:schemeClr val="tx1"/>
          </a:solidFill>
          <a:latin typeface="MetaNormalLF-Roman" pitchFamily="34" charset="0"/>
          <a:ea typeface="ＭＳ Ｐゴシック" pitchFamily="-84" charset="-128"/>
          <a:cs typeface="ＭＳ Ｐゴシック" pitchFamily="-84" charset="-128"/>
        </a:defRPr>
      </a:lvl3pPr>
      <a:lvl4pPr marL="1600120" indent="-228588" algn="l" rtl="0" eaLnBrk="0" fontAlgn="base" hangingPunct="0">
        <a:spcBef>
          <a:spcPct val="20000"/>
        </a:spcBef>
        <a:spcAft>
          <a:spcPct val="0"/>
        </a:spcAft>
        <a:buClr>
          <a:srgbClr val="2C95DD"/>
        </a:buClr>
        <a:buFont typeface="Arial" charset="0"/>
        <a:buChar char="–"/>
        <a:defRPr kern="1200">
          <a:solidFill>
            <a:schemeClr val="tx1"/>
          </a:solidFill>
          <a:latin typeface="MetaNormalLF-Roman" pitchFamily="34" charset="0"/>
          <a:ea typeface="ＭＳ Ｐゴシック" pitchFamily="-84" charset="-128"/>
          <a:cs typeface="ＭＳ Ｐゴシック" pitchFamily="-84" charset="-128"/>
        </a:defRPr>
      </a:lvl4pPr>
      <a:lvl5pPr marL="2057297" indent="-228588" algn="l" rtl="0" eaLnBrk="0" fontAlgn="base" hangingPunct="0">
        <a:spcBef>
          <a:spcPct val="20000"/>
        </a:spcBef>
        <a:spcAft>
          <a:spcPct val="0"/>
        </a:spcAft>
        <a:buClr>
          <a:srgbClr val="2C95DD"/>
        </a:buClr>
        <a:buFont typeface="Arial" charset="0"/>
        <a:buChar char="»"/>
        <a:defRPr kern="1200">
          <a:solidFill>
            <a:schemeClr val="tx1"/>
          </a:solidFill>
          <a:latin typeface="MetaNormalLF-Roman" pitchFamily="34" charset="0"/>
          <a:ea typeface="ＭＳ Ｐゴシック" pitchFamily="-84" charset="-128"/>
          <a:cs typeface="ＭＳ Ｐゴシック" pitchFamily="-84" charset="-128"/>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68"/>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endParaRPr>
          </a:p>
        </p:txBody>
      </p:sp>
      <p:sp>
        <p:nvSpPr>
          <p:cNvPr id="12" name="TextBox 11"/>
          <p:cNvSpPr txBox="1"/>
          <p:nvPr/>
        </p:nvSpPr>
        <p:spPr bwMode="gray">
          <a:xfrm flipH="1">
            <a:off x="8553450" y="5021514"/>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cs typeface="Arial"/>
              </a:rPr>
              <a:pPr algn="r" defTabSz="914355">
                <a:defRPr/>
              </a:pPr>
              <a:t>‹#›</a:t>
            </a:fld>
            <a:endParaRPr lang="en-US" sz="800" dirty="0">
              <a:solidFill>
                <a:srgbClr val="FFFFFF">
                  <a:lumMod val="50000"/>
                </a:srgbClr>
              </a:solidFill>
              <a:latin typeface="Arial"/>
              <a:cs typeface="Arial"/>
            </a:endParaRPr>
          </a:p>
        </p:txBody>
      </p:sp>
      <p:pic>
        <p:nvPicPr>
          <p:cNvPr id="8" name="Picture 7" descr="EMC logo white-lg.png"/>
          <p:cNvPicPr>
            <a:picLocks noChangeAspect="1"/>
          </p:cNvPicPr>
          <p:nvPr/>
        </p:nvPicPr>
        <p:blipFill>
          <a:blip r:embed="rId19" cstate="print"/>
          <a:stretch>
            <a:fillRect/>
          </a:stretch>
        </p:blipFill>
        <p:spPr bwMode="gray">
          <a:xfrm>
            <a:off x="7951444" y="4686263"/>
            <a:ext cx="899577" cy="255363"/>
          </a:xfrm>
          <a:prstGeom prst="rect">
            <a:avLst/>
          </a:prstGeom>
        </p:spPr>
      </p:pic>
      <p:sp>
        <p:nvSpPr>
          <p:cNvPr id="9" name="TextBox 8"/>
          <p:cNvSpPr txBox="1"/>
          <p:nvPr/>
        </p:nvSpPr>
        <p:spPr bwMode="gray">
          <a:xfrm>
            <a:off x="366730"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cs typeface="Arial"/>
              </a:rPr>
              <a:t>© Copyright </a:t>
            </a:r>
            <a:r>
              <a:rPr lang="en-US" sz="700" dirty="0" smtClean="0">
                <a:solidFill>
                  <a:srgbClr val="FFFFFF">
                    <a:lumMod val="50000"/>
                  </a:srgbClr>
                </a:solidFill>
                <a:latin typeface="Arial"/>
                <a:cs typeface="Arial"/>
              </a:rPr>
              <a:t>2016 </a:t>
            </a:r>
            <a:r>
              <a:rPr lang="en-US" sz="700" dirty="0">
                <a:solidFill>
                  <a:srgbClr val="FFFFFF">
                    <a:lumMod val="50000"/>
                  </a:srgbClr>
                </a:solidFill>
                <a:latin typeface="Arial"/>
                <a:cs typeface="Arial"/>
              </a:rPr>
              <a:t>Pivotal. All rights reserved.</a:t>
            </a:r>
          </a:p>
        </p:txBody>
      </p:sp>
    </p:spTree>
    <p:extLst>
      <p:ext uri="{BB962C8B-B14F-4D97-AF65-F5344CB8AC3E}">
        <p14:creationId xmlns:p14="http://schemas.microsoft.com/office/powerpoint/2010/main" val="242259629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956" r:id="rId17"/>
  </p:sldLayoutIdLst>
  <p:transition>
    <p:fade/>
  </p:transition>
  <p:timing>
    <p:tnLst>
      <p:par>
        <p:cTn id="1" dur="indefinite" restart="never" nodeType="tmRoot"/>
      </p:par>
    </p:tnLst>
  </p:timing>
  <p:txStyles>
    <p:titleStyle>
      <a:lvl1pPr algn="l" defTabSz="914355"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588" indent="-228588" algn="l" defTabSz="914355"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13" indent="-285736" algn="l" defTabSz="914355"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2944" indent="-228588" algn="l" defTabSz="914355"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120"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297"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3">
            <a:alphaModFix/>
          </a:blip>
          <a:srcRect/>
          <a:stretch/>
        </p:blipFill>
        <p:spPr>
          <a:xfrm>
            <a:off x="7942295" y="4713287"/>
            <a:ext cx="957299" cy="220800"/>
          </a:xfrm>
          <a:prstGeom prst="rect">
            <a:avLst/>
          </a:prstGeom>
          <a:noFill/>
          <a:ln>
            <a:noFill/>
          </a:ln>
        </p:spPr>
      </p:pic>
      <p:sp>
        <p:nvSpPr>
          <p:cNvPr id="7" name="Shape 7"/>
          <p:cNvSpPr txBox="1"/>
          <p:nvPr/>
        </p:nvSpPr>
        <p:spPr>
          <a:xfrm flipH="1">
            <a:off x="8553482" y="5021278"/>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8" name="Shape 8"/>
          <p:cNvSpPr txBox="1"/>
          <p:nvPr/>
        </p:nvSpPr>
        <p:spPr>
          <a:xfrm>
            <a:off x="366712" y="5018103"/>
            <a:ext cx="2274900" cy="92399"/>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dirty="0">
                <a:solidFill>
                  <a:srgbClr val="7F7F7F"/>
                </a:solidFill>
                <a:latin typeface="Arial"/>
                <a:ea typeface="Arial"/>
                <a:cs typeface="Arial"/>
                <a:sym typeface="Arial"/>
                <a:rtl val="0"/>
              </a:rPr>
              <a:t>© Copyright </a:t>
            </a:r>
            <a:r>
              <a:rPr lang="en" sz="600" kern="0" dirty="0" smtClean="0">
                <a:solidFill>
                  <a:srgbClr val="7F7F7F"/>
                </a:solidFill>
                <a:latin typeface="Arial"/>
                <a:ea typeface="Arial"/>
                <a:cs typeface="Arial"/>
                <a:sym typeface="Arial"/>
                <a:rtl val="0"/>
              </a:rPr>
              <a:t>2016 </a:t>
            </a:r>
            <a:r>
              <a:rPr lang="en" sz="600" kern="0" dirty="0">
                <a:solidFill>
                  <a:srgbClr val="7F7F7F"/>
                </a:solidFill>
                <a:latin typeface="Arial"/>
                <a:ea typeface="Arial"/>
                <a:cs typeface="Arial"/>
                <a:sym typeface="Arial"/>
                <a:rtl val="0"/>
              </a:rPr>
              <a:t>Pivotal. All rights reserved.</a:t>
            </a:r>
          </a:p>
        </p:txBody>
      </p:sp>
    </p:spTree>
    <p:extLst>
      <p:ext uri="{BB962C8B-B14F-4D97-AF65-F5344CB8AC3E}">
        <p14:creationId xmlns:p14="http://schemas.microsoft.com/office/powerpoint/2010/main" val="2082004222"/>
      </p:ext>
    </p:extLst>
  </p:cSld>
  <p:clrMap bg1="lt1" tx1="dk1" bg2="dk2" tx2="lt2" accent1="accent1" accent2="accent2" accent3="accent3" accent4="accent4" accent5="accent5" accent6="accent6" hlink="hlink" folHlink="folHlink"/>
  <p:sldLayoutIdLst>
    <p:sldLayoutId id="2147483712" r:id="rId1"/>
    <p:sldLayoutId id="2147483713" r:id="rId2"/>
    <p:sldLayoutId id="2147483715" r:id="rId3"/>
    <p:sldLayoutId id="2147483716" r:id="rId4"/>
    <p:sldLayoutId id="2147483717" r:id="rId5"/>
    <p:sldLayoutId id="2147483718" r:id="rId6"/>
    <p:sldLayoutId id="2147483719" r:id="rId7"/>
    <p:sldLayoutId id="2147483720" r:id="rId8"/>
    <p:sldLayoutId id="2147483723" r:id="rId9"/>
    <p:sldLayoutId id="2147483724" r:id="rId10"/>
    <p:sldLayoutId id="2147483941"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12" name="TextBox 11"/>
          <p:cNvSpPr txBox="1"/>
          <p:nvPr/>
        </p:nvSpPr>
        <p:spPr bwMode="gray">
          <a:xfrm flipH="1">
            <a:off x="8553450" y="5021306"/>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EE87D9D-96BB-064D-8A55-1B0A1503EAD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9" name="TextBox 8"/>
          <p:cNvSpPr txBox="1"/>
          <p:nvPr/>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6" name="Picture 5" descr="Pivotal_Logo_white.png"/>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3945801410"/>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Lst>
  <p:transition>
    <p:fade/>
  </p:transition>
  <p:timing>
    <p:tnLst>
      <p:par>
        <p:cTn id="1" dur="indefinite" restart="never" nodeType="tmRoot"/>
      </p:par>
    </p:tnLst>
  </p:timing>
  <p:txStyles>
    <p:titleStyle>
      <a:lvl1pPr algn="l" rtl="0" eaLnBrk="0" fontAlgn="base" hangingPunct="0">
        <a:spcBef>
          <a:spcPct val="0"/>
        </a:spcBef>
        <a:spcAft>
          <a:spcPct val="0"/>
        </a:spcAft>
        <a:defRPr sz="3200" kern="1200">
          <a:solidFill>
            <a:srgbClr val="2C95DD"/>
          </a:solidFill>
          <a:latin typeface="MetaNormalLF-Roman" pitchFamily="34" charset="0"/>
          <a:ea typeface="ＭＳ Ｐゴシック" pitchFamily="-84" charset="-128"/>
          <a:cs typeface="ＭＳ Ｐゴシック" pitchFamily="-84" charset="-128"/>
        </a:defRPr>
      </a:lvl1pPr>
      <a:lvl2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2pPr>
      <a:lvl3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3pPr>
      <a:lvl4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4pPr>
      <a:lvl5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5pPr>
      <a:lvl6pPr marL="457178"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6pPr>
      <a:lvl7pPr marL="914355"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7pPr>
      <a:lvl8pPr marL="1371532"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8pPr>
      <a:lvl9pPr marL="1828709"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9pPr>
    </p:titleStyle>
    <p:bodyStyle>
      <a:lvl1pPr marL="228588" indent="-228588" algn="l" rtl="0" eaLnBrk="0" fontAlgn="base" hangingPunct="0">
        <a:spcBef>
          <a:spcPct val="20000"/>
        </a:spcBef>
        <a:spcAft>
          <a:spcPct val="0"/>
        </a:spcAft>
        <a:buClr>
          <a:srgbClr val="2C95DD"/>
        </a:buClr>
        <a:buFont typeface="Arial" charset="0"/>
        <a:buChar char="•"/>
        <a:defRPr sz="2800" kern="1200">
          <a:solidFill>
            <a:schemeClr val="tx1"/>
          </a:solidFill>
          <a:latin typeface="MetaNormalLF-Roman" pitchFamily="34" charset="0"/>
          <a:ea typeface="ＭＳ Ｐゴシック" pitchFamily="-84" charset="-128"/>
          <a:cs typeface="ＭＳ Ｐゴシック" pitchFamily="-84" charset="-128"/>
        </a:defRPr>
      </a:lvl1pPr>
      <a:lvl2pPr marL="742913" indent="-285736" algn="l" rtl="0" eaLnBrk="0" fontAlgn="base" hangingPunct="0">
        <a:spcBef>
          <a:spcPct val="20000"/>
        </a:spcBef>
        <a:spcAft>
          <a:spcPct val="0"/>
        </a:spcAft>
        <a:buClr>
          <a:srgbClr val="2C95DD"/>
        </a:buClr>
        <a:buFont typeface="Arial" charset="0"/>
        <a:buChar char="–"/>
        <a:defRPr sz="2400" kern="1200">
          <a:solidFill>
            <a:schemeClr val="tx1"/>
          </a:solidFill>
          <a:latin typeface="MetaNormalLF-Roman" pitchFamily="34" charset="0"/>
          <a:ea typeface="ＭＳ Ｐゴシック" pitchFamily="-84" charset="-128"/>
          <a:cs typeface="ＭＳ Ｐゴシック" pitchFamily="-84" charset="-128"/>
        </a:defRPr>
      </a:lvl2pPr>
      <a:lvl3pPr marL="1142944" indent="-228588" algn="l" rtl="0" eaLnBrk="0" fontAlgn="base" hangingPunct="0">
        <a:spcBef>
          <a:spcPct val="20000"/>
        </a:spcBef>
        <a:spcAft>
          <a:spcPct val="0"/>
        </a:spcAft>
        <a:buClr>
          <a:srgbClr val="2C95DD"/>
        </a:buClr>
        <a:buFont typeface="Arial" charset="0"/>
        <a:buChar char="•"/>
        <a:defRPr sz="2000" kern="1200">
          <a:solidFill>
            <a:schemeClr val="tx1"/>
          </a:solidFill>
          <a:latin typeface="MetaNormalLF-Roman" pitchFamily="34" charset="0"/>
          <a:ea typeface="ＭＳ Ｐゴシック" pitchFamily="-84" charset="-128"/>
          <a:cs typeface="ＭＳ Ｐゴシック" pitchFamily="-84" charset="-128"/>
        </a:defRPr>
      </a:lvl3pPr>
      <a:lvl4pPr marL="1600120" indent="-228588" algn="l" rtl="0" eaLnBrk="0" fontAlgn="base" hangingPunct="0">
        <a:spcBef>
          <a:spcPct val="20000"/>
        </a:spcBef>
        <a:spcAft>
          <a:spcPct val="0"/>
        </a:spcAft>
        <a:buClr>
          <a:srgbClr val="2C95DD"/>
        </a:buClr>
        <a:buFont typeface="Arial" charset="0"/>
        <a:buChar char="–"/>
        <a:defRPr kern="1200">
          <a:solidFill>
            <a:schemeClr val="tx1"/>
          </a:solidFill>
          <a:latin typeface="MetaNormalLF-Roman" pitchFamily="34" charset="0"/>
          <a:ea typeface="ＭＳ Ｐゴシック" pitchFamily="-84" charset="-128"/>
          <a:cs typeface="ＭＳ Ｐゴシック" pitchFamily="-84" charset="-128"/>
        </a:defRPr>
      </a:lvl4pPr>
      <a:lvl5pPr marL="2057297" indent="-228588" algn="l" rtl="0" eaLnBrk="0" fontAlgn="base" hangingPunct="0">
        <a:spcBef>
          <a:spcPct val="20000"/>
        </a:spcBef>
        <a:spcAft>
          <a:spcPct val="0"/>
        </a:spcAft>
        <a:buClr>
          <a:srgbClr val="2C95DD"/>
        </a:buClr>
        <a:buFont typeface="Arial" charset="0"/>
        <a:buChar char="»"/>
        <a:defRPr kern="1200">
          <a:solidFill>
            <a:schemeClr val="tx1"/>
          </a:solidFill>
          <a:latin typeface="MetaNormalLF-Roman" pitchFamily="34" charset="0"/>
          <a:ea typeface="ＭＳ Ｐゴシック" pitchFamily="-84" charset="-128"/>
          <a:cs typeface="ＭＳ Ｐゴシック" pitchFamily="-84" charset="-128"/>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sym typeface="Arial"/>
              <a:rtl val="0"/>
            </a:endParaRPr>
          </a:p>
        </p:txBody>
      </p:sp>
      <p:sp>
        <p:nvSpPr>
          <p:cNvPr id="12" name="TextBox 11"/>
          <p:cNvSpPr txBox="1"/>
          <p:nvPr/>
        </p:nvSpPr>
        <p:spPr bwMode="gray">
          <a:xfrm flipH="1">
            <a:off x="8553450" y="5021539"/>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ea typeface="Arial"/>
                <a:cs typeface="Arial"/>
                <a:sym typeface="Arial"/>
                <a:rtl val="0"/>
              </a:rPr>
              <a:pPr algn="r" defTabSz="914355">
                <a:defRPr/>
              </a:pPr>
              <a:t>‹#›</a:t>
            </a:fld>
            <a:endParaRPr lang="en-US" sz="800" dirty="0">
              <a:solidFill>
                <a:srgbClr val="FFFFFF">
                  <a:lumMod val="50000"/>
                </a:srgbClr>
              </a:solidFill>
              <a:latin typeface="Arial"/>
              <a:ea typeface="Arial"/>
              <a:cs typeface="Arial"/>
              <a:sym typeface="Arial"/>
              <a:rtl val="0"/>
            </a:endParaRPr>
          </a:p>
        </p:txBody>
      </p:sp>
      <p:sp>
        <p:nvSpPr>
          <p:cNvPr id="9" name="TextBox 8"/>
          <p:cNvSpPr txBox="1"/>
          <p:nvPr/>
        </p:nvSpPr>
        <p:spPr bwMode="gray">
          <a:xfrm>
            <a:off x="366753"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ea typeface="Arial"/>
                <a:cs typeface="Arial"/>
                <a:sym typeface="Arial"/>
                <a:rtl val="0"/>
              </a:rPr>
              <a:t>© Copyright </a:t>
            </a:r>
            <a:r>
              <a:rPr lang="en-US" sz="700" dirty="0" smtClean="0">
                <a:solidFill>
                  <a:srgbClr val="FFFFFF">
                    <a:lumMod val="50000"/>
                  </a:srgbClr>
                </a:solidFill>
                <a:latin typeface="Arial"/>
                <a:ea typeface="Arial"/>
                <a:cs typeface="Arial"/>
                <a:sym typeface="Arial"/>
                <a:rtl val="0"/>
              </a:rPr>
              <a:t>2016 </a:t>
            </a:r>
            <a:r>
              <a:rPr lang="en-US" sz="700" dirty="0">
                <a:solidFill>
                  <a:srgbClr val="FFFFFF">
                    <a:lumMod val="50000"/>
                  </a:srgbClr>
                </a:solidFill>
                <a:latin typeface="Arial"/>
                <a:ea typeface="Arial"/>
                <a:cs typeface="Arial"/>
                <a:sym typeface="Arial"/>
                <a:rtl val="0"/>
              </a:rPr>
              <a:t>Pivotal. All rights reserved.</a:t>
            </a:r>
          </a:p>
        </p:txBody>
      </p:sp>
      <p:pic>
        <p:nvPicPr>
          <p:cNvPr id="6" name="Picture 5" descr="Pivotal_Logo_white.png"/>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237760633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908" r:id="rId16"/>
    <p:sldLayoutId id="2147483909" r:id="rId17"/>
    <p:sldLayoutId id="2147483973" r:id="rId18"/>
  </p:sldLayoutIdLst>
  <p:transition>
    <p:fade/>
  </p:transition>
  <p:timing>
    <p:tnLst>
      <p:par>
        <p:cTn id="1" dur="indefinite" restart="never" nodeType="tmRoot"/>
      </p:par>
    </p:tnLst>
  </p:timing>
  <p:txStyles>
    <p:titleStyle>
      <a:lvl1pPr algn="l" defTabSz="914355"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588" indent="-228588" algn="l" defTabSz="914355"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13" indent="-285736" algn="l" defTabSz="914355"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2944" indent="-228588" algn="l" defTabSz="914355"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120"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297"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8272780" y="4855077"/>
            <a:ext cx="731520" cy="171298"/>
          </a:xfrm>
          <a:prstGeom prst="rect">
            <a:avLst/>
          </a:prstGeom>
        </p:spPr>
      </p:pic>
    </p:spTree>
    <p:extLst>
      <p:ext uri="{BB962C8B-B14F-4D97-AF65-F5344CB8AC3E}">
        <p14:creationId xmlns:p14="http://schemas.microsoft.com/office/powerpoint/2010/main" val="1304478959"/>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3"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3420307"/>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Lst>
  <p:timing>
    <p:tnLst>
      <p:par>
        <p:cT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4">
            <a:alphaModFix/>
          </a:blip>
          <a:srcRect/>
          <a:stretch/>
        </p:blipFill>
        <p:spPr>
          <a:xfrm>
            <a:off x="7942281" y="4713287"/>
            <a:ext cx="957299" cy="220800"/>
          </a:xfrm>
          <a:prstGeom prst="rect">
            <a:avLst/>
          </a:prstGeom>
          <a:noFill/>
          <a:ln>
            <a:noFill/>
          </a:ln>
        </p:spPr>
      </p:pic>
      <p:sp>
        <p:nvSpPr>
          <p:cNvPr id="7" name="Shape 7"/>
          <p:cNvSpPr txBox="1"/>
          <p:nvPr/>
        </p:nvSpPr>
        <p:spPr>
          <a:xfrm flipH="1">
            <a:off x="8553468" y="5021271"/>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8" name="Shape 8"/>
          <p:cNvSpPr txBox="1"/>
          <p:nvPr/>
        </p:nvSpPr>
        <p:spPr>
          <a:xfrm>
            <a:off x="366712" y="5018096"/>
            <a:ext cx="2274900" cy="92399"/>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2015 Pivotal. All rights reserved.</a:t>
            </a:r>
          </a:p>
        </p:txBody>
      </p:sp>
    </p:spTree>
    <p:extLst>
      <p:ext uri="{BB962C8B-B14F-4D97-AF65-F5344CB8AC3E}">
        <p14:creationId xmlns:p14="http://schemas.microsoft.com/office/powerpoint/2010/main" val="2957342613"/>
      </p:ext>
    </p:extLst>
  </p:cSld>
  <p:clrMap bg1="lt1" tx1="dk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4"/>
            <a:ext cx="373338" cy="273844"/>
          </a:xfrm>
          <a:prstGeom prst="rect">
            <a:avLst/>
          </a:prstGeom>
        </p:spPr>
        <p:txBody>
          <a:bodyPr vert="horz" lIns="91440" tIns="45720" rIns="91440" bIns="45720" numCol="1" rtlCol="0" anchor="ctr"/>
          <a:lstStyle>
            <a:lvl1pPr algn="ctr">
              <a:defRPr sz="900">
                <a:solidFill>
                  <a:schemeClr val="bg1">
                    <a:lumMod val="50000"/>
                  </a:schemeClr>
                </a:solidFill>
                <a:latin typeface="Arial"/>
                <a:cs typeface="Arial"/>
              </a:defRPr>
            </a:lvl1pPr>
          </a:lstStyle>
          <a:p>
            <a:pPr defTabSz="457200"/>
            <a:fld id="{ADA07C09-8A41-3B46-A636-3955072BBB4F}" type="slidenum">
              <a:rPr lang="en-US" smtClean="0">
                <a:solidFill>
                  <a:prstClr val="white">
                    <a:lumMod val="50000"/>
                  </a:prstClr>
                </a:solidFill>
              </a:rPr>
              <a:pPr defTabSz="457200"/>
              <a:t>‹#›</a:t>
            </a:fld>
            <a:endParaRPr lang="en-US" dirty="0">
              <a:solidFill>
                <a:prstClr val="white">
                  <a:lumMod val="50000"/>
                </a:prstClr>
              </a:solidFill>
            </a:endParaRPr>
          </a:p>
        </p:txBody>
      </p:sp>
      <p:sp>
        <p:nvSpPr>
          <p:cNvPr id="7" name="Rectangle 6"/>
          <p:cNvSpPr/>
          <p:nvPr userDrawn="1"/>
        </p:nvSpPr>
        <p:spPr>
          <a:xfrm>
            <a:off x="0" y="4"/>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numCol="1" rtlCol="0" anchor="ctr"/>
          <a:lstStyle/>
          <a:p>
            <a:pPr algn="ctr" defTabSz="457200"/>
            <a:endParaRPr lang="en-US">
              <a:solidFill>
                <a:prstClr val="white"/>
              </a:solidFill>
              <a:latin typeface="Calibri"/>
            </a:endParaRPr>
          </a:p>
        </p:txBody>
      </p:sp>
      <p:pic>
        <p:nvPicPr>
          <p:cNvPr id="8" name="Picture 7" descr="pivotal_tea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72780" y="4855077"/>
            <a:ext cx="731520" cy="171298"/>
          </a:xfrm>
          <a:prstGeom prst="rect">
            <a:avLst/>
          </a:prstGeom>
        </p:spPr>
      </p:pic>
    </p:spTree>
    <p:extLst>
      <p:ext uri="{BB962C8B-B14F-4D97-AF65-F5344CB8AC3E}">
        <p14:creationId xmlns:p14="http://schemas.microsoft.com/office/powerpoint/2010/main" val="6585739"/>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tiff"/><Relationship Id="rId1" Type="http://schemas.openxmlformats.org/officeDocument/2006/relationships/slideLayout" Target="../slideLayouts/slideLayout16.xml"/><Relationship Id="rId2" Type="http://schemas.openxmlformats.org/officeDocument/2006/relationships/image" Target="../media/image15.jpe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65.xml"/><Relationship Id="rId2"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49.png"/><Relationship Id="rId3"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7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53.png"/><Relationship Id="rId3"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11.png"/><Relationship Id="rId1" Type="http://schemas.openxmlformats.org/officeDocument/2006/relationships/slideLayout" Target="../slideLayouts/slideLayout75.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6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 Type="http://schemas.openxmlformats.org/officeDocument/2006/relationships/slideLayout" Target="../slideLayouts/slideLayout51.xml"/><Relationship Id="rId2"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1" Type="http://schemas.openxmlformats.org/officeDocument/2006/relationships/slideLayout" Target="../slideLayouts/slideLayout64.xml"/><Relationship Id="rId2"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jpg"/><Relationship Id="rId1" Type="http://schemas.openxmlformats.org/officeDocument/2006/relationships/slideLayout" Target="../slideLayouts/slideLayout22.xml"/><Relationship Id="rId2"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13.xml"/><Relationship Id="rId3" Type="http://schemas.openxmlformats.org/officeDocument/2006/relationships/image" Target="../media/image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4.xml"/><Relationship Id="rId3" Type="http://schemas.openxmlformats.org/officeDocument/2006/relationships/image" Target="../media/image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microsoft.com/office/2007/relationships/hdphoto" Target="../media/hdphoto1.wdp"/><Relationship Id="rId1" Type="http://schemas.openxmlformats.org/officeDocument/2006/relationships/slideLayout" Target="../slideLayouts/slideLayout35.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 Id="rId3" Type="http://schemas.openxmlformats.org/officeDocument/2006/relationships/image" Target="../media/image76.png"/></Relationships>
</file>

<file path=ppt/slides/_rels/slide27.xml.rels><?xml version="1.0" encoding="UTF-8" standalone="yes"?>
<Relationships xmlns="http://schemas.openxmlformats.org/package/2006/relationships"><Relationship Id="rId11" Type="http://schemas.openxmlformats.org/officeDocument/2006/relationships/image" Target="../media/image85.png"/><Relationship Id="rId12" Type="http://schemas.openxmlformats.org/officeDocument/2006/relationships/image" Target="../media/image86.png"/><Relationship Id="rId13" Type="http://schemas.openxmlformats.org/officeDocument/2006/relationships/image" Target="../media/image87.png"/><Relationship Id="rId14" Type="http://schemas.openxmlformats.org/officeDocument/2006/relationships/image" Target="../media/image88.png"/><Relationship Id="rId1" Type="http://schemas.openxmlformats.org/officeDocument/2006/relationships/slideLayout" Target="../slideLayouts/slideLayout44.xml"/><Relationship Id="rId2" Type="http://schemas.openxmlformats.org/officeDocument/2006/relationships/notesSlide" Target="../notesSlides/notesSlide18.xm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0" Type="http://schemas.openxmlformats.org/officeDocument/2006/relationships/image" Target="../media/image84.png"/></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1" Type="http://schemas.openxmlformats.org/officeDocument/2006/relationships/slideLayout" Target="../slideLayouts/slideLayout35.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95.png"/><Relationship Id="rId3"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64.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jpeg"/><Relationship Id="rId5" Type="http://schemas.openxmlformats.org/officeDocument/2006/relationships/image" Target="../media/image100.jpeg"/><Relationship Id="rId6" Type="http://schemas.openxmlformats.org/officeDocument/2006/relationships/image" Target="../media/image101.jpeg"/><Relationship Id="rId7" Type="http://schemas.openxmlformats.org/officeDocument/2006/relationships/image" Target="../media/image102.png"/><Relationship Id="rId8" Type="http://schemas.openxmlformats.org/officeDocument/2006/relationships/image" Target="../media/image103.png"/><Relationship Id="rId9" Type="http://schemas.openxmlformats.org/officeDocument/2006/relationships/image" Target="../media/image104.png"/><Relationship Id="rId1" Type="http://schemas.openxmlformats.org/officeDocument/2006/relationships/slideLayout" Target="../slideLayouts/slideLayout35.xml"/><Relationship Id="rId2" Type="http://schemas.openxmlformats.org/officeDocument/2006/relationships/image" Target="../media/image97.png"/></Relationships>
</file>

<file path=ppt/slides/_rels/slide31.xml.rels><?xml version="1.0" encoding="UTF-8" standalone="yes"?>
<Relationships xmlns="http://schemas.openxmlformats.org/package/2006/relationships"><Relationship Id="rId11" Type="http://schemas.openxmlformats.org/officeDocument/2006/relationships/image" Target="../media/image113.png"/><Relationship Id="rId12" Type="http://schemas.openxmlformats.org/officeDocument/2006/relationships/image" Target="../media/image114.png"/><Relationship Id="rId1" Type="http://schemas.openxmlformats.org/officeDocument/2006/relationships/slideLayout" Target="../slideLayouts/slideLayout105.xml"/><Relationship Id="rId2" Type="http://schemas.openxmlformats.org/officeDocument/2006/relationships/notesSlide" Target="../notesSlides/notesSlide20.xml"/><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0.png"/><Relationship Id="rId9" Type="http://schemas.openxmlformats.org/officeDocument/2006/relationships/image" Target="../media/image111.png"/><Relationship Id="rId10"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19.png"/><Relationship Id="rId8" Type="http://schemas.openxmlformats.org/officeDocument/2006/relationships/image" Target="../media/image120.png"/><Relationship Id="rId1" Type="http://schemas.openxmlformats.org/officeDocument/2006/relationships/slideLayout" Target="../slideLayouts/slideLayout105.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hyperlink" Target="https://www.youtube.com/watch?v=bJvReWt2jLc" TargetMode="External"/><Relationship Id="rId5" Type="http://schemas.openxmlformats.org/officeDocument/2006/relationships/hyperlink" Target="https://www.youtube.com/watch?v=tnVNiRn-TLw" TargetMode="External"/><Relationship Id="rId6" Type="http://schemas.openxmlformats.org/officeDocument/2006/relationships/hyperlink" Target="https://www.youtube.com/watch?v=Vd243GqrkMI" TargetMode="External"/><Relationship Id="rId1" Type="http://schemas.openxmlformats.org/officeDocument/2006/relationships/slideLayout" Target="../slideLayouts/slideLayout33.xml"/><Relationship Id="rId2" Type="http://schemas.openxmlformats.org/officeDocument/2006/relationships/image" Target="../media/image121.jpeg"/></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123.png"/><Relationship Id="rId5" Type="http://schemas.openxmlformats.org/officeDocument/2006/relationships/hyperlink" Target="http://martinfowler.com/articles/richardsonMaturityModel.html" TargetMode="External"/><Relationship Id="rId1" Type="http://schemas.openxmlformats.org/officeDocument/2006/relationships/slideLayout" Target="../slideLayouts/slideLayout33.xml"/><Relationship Id="rId2" Type="http://schemas.openxmlformats.org/officeDocument/2006/relationships/image" Target="../media/image122.png"/></Relationships>
</file>

<file path=ppt/slides/_rels/slide35.xml.rels><?xml version="1.0" encoding="UTF-8" standalone="yes"?>
<Relationships xmlns="http://schemas.openxmlformats.org/package/2006/relationships"><Relationship Id="rId9" Type="http://schemas.openxmlformats.org/officeDocument/2006/relationships/image" Target="../media/image130.png"/><Relationship Id="rId20" Type="http://schemas.openxmlformats.org/officeDocument/2006/relationships/image" Target="../media/image141.png"/><Relationship Id="rId21" Type="http://schemas.openxmlformats.org/officeDocument/2006/relationships/image" Target="../media/image142.png"/><Relationship Id="rId22" Type="http://schemas.openxmlformats.org/officeDocument/2006/relationships/image" Target="../media/image143.png"/><Relationship Id="rId23" Type="http://schemas.openxmlformats.org/officeDocument/2006/relationships/image" Target="../media/image144.png"/><Relationship Id="rId24" Type="http://schemas.openxmlformats.org/officeDocument/2006/relationships/image" Target="../media/image145.png"/><Relationship Id="rId10" Type="http://schemas.openxmlformats.org/officeDocument/2006/relationships/image" Target="../media/image131.png"/><Relationship Id="rId11" Type="http://schemas.openxmlformats.org/officeDocument/2006/relationships/image" Target="../media/image132.png"/><Relationship Id="rId12" Type="http://schemas.openxmlformats.org/officeDocument/2006/relationships/image" Target="../media/image133.png"/><Relationship Id="rId13" Type="http://schemas.openxmlformats.org/officeDocument/2006/relationships/image" Target="../media/image134.png"/><Relationship Id="rId14" Type="http://schemas.openxmlformats.org/officeDocument/2006/relationships/image" Target="../media/image135.png"/><Relationship Id="rId15" Type="http://schemas.openxmlformats.org/officeDocument/2006/relationships/image" Target="../media/image136.png"/><Relationship Id="rId16" Type="http://schemas.openxmlformats.org/officeDocument/2006/relationships/image" Target="../media/image137.png"/><Relationship Id="rId17" Type="http://schemas.openxmlformats.org/officeDocument/2006/relationships/image" Target="../media/image138.png"/><Relationship Id="rId18" Type="http://schemas.openxmlformats.org/officeDocument/2006/relationships/image" Target="../media/image139.png"/><Relationship Id="rId19" Type="http://schemas.openxmlformats.org/officeDocument/2006/relationships/image" Target="../media/image140.png"/><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image" Target="../media/image129.png"/></Relationships>
</file>

<file path=ppt/slides/_rels/slide36.xml.rels><?xml version="1.0" encoding="UTF-8" standalone="yes"?>
<Relationships xmlns="http://schemas.openxmlformats.org/package/2006/relationships"><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48.png"/><Relationship Id="rId6" Type="http://schemas.openxmlformats.org/officeDocument/2006/relationships/image" Target="../media/image149.png"/><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 Id="rId1" Type="http://schemas.openxmlformats.org/officeDocument/2006/relationships/slideLayout" Target="../slideLayouts/slideLayout33.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64.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54.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64.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6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64.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1" Type="http://schemas.openxmlformats.org/officeDocument/2006/relationships/image" Target="../media/image41.jpeg"/><Relationship Id="rId12" Type="http://schemas.openxmlformats.org/officeDocument/2006/relationships/image" Target="../media/image42.png"/><Relationship Id="rId13" Type="http://schemas.openxmlformats.org/officeDocument/2006/relationships/image" Target="../media/image33.png"/><Relationship Id="rId14" Type="http://schemas.openxmlformats.org/officeDocument/2006/relationships/image" Target="../media/image43.png"/><Relationship Id="rId1" Type="http://schemas.openxmlformats.org/officeDocument/2006/relationships/slideLayout" Target="../slideLayouts/slideLayout64.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jpg"/></Relationships>
</file>

<file path=ppt/slides/_rels/slide9.xml.rels><?xml version="1.0" encoding="UTF-8" standalone="yes"?>
<Relationships xmlns="http://schemas.openxmlformats.org/package/2006/relationships"><Relationship Id="rId11" Type="http://schemas.openxmlformats.org/officeDocument/2006/relationships/image" Target="../media/image41.jpeg"/><Relationship Id="rId12" Type="http://schemas.openxmlformats.org/officeDocument/2006/relationships/image" Target="../media/image42.png"/><Relationship Id="rId13" Type="http://schemas.openxmlformats.org/officeDocument/2006/relationships/image" Target="../media/image33.png"/><Relationship Id="rId14" Type="http://schemas.openxmlformats.org/officeDocument/2006/relationships/image" Target="../media/image43.png"/><Relationship Id="rId1" Type="http://schemas.openxmlformats.org/officeDocument/2006/relationships/slideLayout" Target="../slideLayouts/slideLayout64.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itle 1"/>
          <p:cNvSpPr txBox="1">
            <a:spLocks/>
          </p:cNvSpPr>
          <p:nvPr/>
        </p:nvSpPr>
        <p:spPr>
          <a:xfrm>
            <a:off x="389174" y="1622849"/>
            <a:ext cx="3965191" cy="1494999"/>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b="0" dirty="0" smtClean="0">
                <a:solidFill>
                  <a:prstClr val="white"/>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Cloud Foundry</a:t>
            </a:r>
          </a:p>
          <a:p>
            <a:r>
              <a:rPr lang="en-US" sz="4000" b="0" dirty="0" smtClean="0">
                <a:solidFill>
                  <a:prstClr val="white"/>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Value Proposition</a:t>
            </a: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p:cNvPicPr>
            <a:picLocks noChangeAspect="1"/>
          </p:cNvPicPr>
          <p:nvPr/>
        </p:nvPicPr>
        <p:blipFill>
          <a:blip r:embed="rId4"/>
          <a:stretch>
            <a:fillRect/>
          </a:stretch>
        </p:blipFill>
        <p:spPr>
          <a:xfrm>
            <a:off x="7261412" y="215642"/>
            <a:ext cx="1652494" cy="435864"/>
          </a:xfrm>
          <a:prstGeom prst="rect">
            <a:avLst/>
          </a:prstGeom>
        </p:spPr>
      </p:pic>
    </p:spTree>
    <p:extLst>
      <p:ext uri="{BB962C8B-B14F-4D97-AF65-F5344CB8AC3E}">
        <p14:creationId xmlns:p14="http://schemas.microsoft.com/office/powerpoint/2010/main" val="67813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6791" y="0"/>
            <a:ext cx="8286190" cy="4544628"/>
          </a:xfrm>
          <a:prstGeom prst="rect">
            <a:avLst/>
          </a:prstGeom>
        </p:spPr>
      </p:pic>
      <p:sp>
        <p:nvSpPr>
          <p:cNvPr id="3" name="Freeform 2"/>
          <p:cNvSpPr/>
          <p:nvPr/>
        </p:nvSpPr>
        <p:spPr>
          <a:xfrm>
            <a:off x="1721084" y="154306"/>
            <a:ext cx="6860596" cy="1519165"/>
          </a:xfrm>
          <a:custGeom>
            <a:avLst/>
            <a:gdLst>
              <a:gd name="connsiteX0" fmla="*/ 35609 w 6860596"/>
              <a:gd name="connsiteY0" fmla="*/ 451002 h 1519165"/>
              <a:gd name="connsiteX1" fmla="*/ 83087 w 6860596"/>
              <a:gd name="connsiteY1" fmla="*/ 1412349 h 1519165"/>
              <a:gd name="connsiteX2" fmla="*/ 2979255 w 6860596"/>
              <a:gd name="connsiteY2" fmla="*/ 1519165 h 1519165"/>
              <a:gd name="connsiteX3" fmla="*/ 3109820 w 6860596"/>
              <a:gd name="connsiteY3" fmla="*/ 854530 h 1519165"/>
              <a:gd name="connsiteX4" fmla="*/ 5127643 w 6860596"/>
              <a:gd name="connsiteY4" fmla="*/ 985084 h 1519165"/>
              <a:gd name="connsiteX5" fmla="*/ 6860596 w 6860596"/>
              <a:gd name="connsiteY5" fmla="*/ 534082 h 1519165"/>
              <a:gd name="connsiteX6" fmla="*/ 6860596 w 6860596"/>
              <a:gd name="connsiteY6" fmla="*/ 0 h 1519165"/>
              <a:gd name="connsiteX7" fmla="*/ 0 w 6860596"/>
              <a:gd name="connsiteY7" fmla="*/ 0 h 1519165"/>
              <a:gd name="connsiteX8" fmla="*/ 35609 w 6860596"/>
              <a:gd name="connsiteY8" fmla="*/ 451002 h 151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0596" h="1519165">
                <a:moveTo>
                  <a:pt x="35609" y="451002"/>
                </a:moveTo>
                <a:lnTo>
                  <a:pt x="83087" y="1412349"/>
                </a:lnTo>
                <a:lnTo>
                  <a:pt x="2979255" y="1519165"/>
                </a:lnTo>
                <a:lnTo>
                  <a:pt x="3109820" y="854530"/>
                </a:lnTo>
                <a:lnTo>
                  <a:pt x="5127643" y="985084"/>
                </a:lnTo>
                <a:lnTo>
                  <a:pt x="6860596" y="534082"/>
                </a:lnTo>
                <a:lnTo>
                  <a:pt x="6860596" y="0"/>
                </a:lnTo>
                <a:lnTo>
                  <a:pt x="0" y="0"/>
                </a:lnTo>
                <a:lnTo>
                  <a:pt x="35609" y="451002"/>
                </a:lnTo>
                <a:close/>
              </a:path>
            </a:pathLst>
          </a:cu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4611577" y="865891"/>
            <a:ext cx="3780221" cy="3727068"/>
          </a:xfrm>
          <a:custGeom>
            <a:avLst/>
            <a:gdLst>
              <a:gd name="connsiteX0" fmla="*/ 183749 w 3780221"/>
              <a:gd name="connsiteY0" fmla="*/ 498984 h 3727068"/>
              <a:gd name="connsiteX1" fmla="*/ 207488 w 3780221"/>
              <a:gd name="connsiteY1" fmla="*/ 570194 h 3727068"/>
              <a:gd name="connsiteX2" fmla="*/ 171879 w 3780221"/>
              <a:gd name="connsiteY2" fmla="*/ 795695 h 3727068"/>
              <a:gd name="connsiteX3" fmla="*/ 160010 w 3780221"/>
              <a:gd name="connsiteY3" fmla="*/ 949986 h 3727068"/>
              <a:gd name="connsiteX4" fmla="*/ 136271 w 3780221"/>
              <a:gd name="connsiteY4" fmla="*/ 1044933 h 3727068"/>
              <a:gd name="connsiteX5" fmla="*/ 124401 w 3780221"/>
              <a:gd name="connsiteY5" fmla="*/ 1116144 h 3727068"/>
              <a:gd name="connsiteX6" fmla="*/ 112532 w 3780221"/>
              <a:gd name="connsiteY6" fmla="*/ 1151750 h 3727068"/>
              <a:gd name="connsiteX7" fmla="*/ 88792 w 3780221"/>
              <a:gd name="connsiteY7" fmla="*/ 1282303 h 3727068"/>
              <a:gd name="connsiteX8" fmla="*/ 76923 w 3780221"/>
              <a:gd name="connsiteY8" fmla="*/ 1317908 h 3727068"/>
              <a:gd name="connsiteX9" fmla="*/ 41314 w 3780221"/>
              <a:gd name="connsiteY9" fmla="*/ 1472198 h 3727068"/>
              <a:gd name="connsiteX10" fmla="*/ 17575 w 3780221"/>
              <a:gd name="connsiteY10" fmla="*/ 1543409 h 3727068"/>
              <a:gd name="connsiteX11" fmla="*/ 17575 w 3780221"/>
              <a:gd name="connsiteY11" fmla="*/ 2469150 h 3727068"/>
              <a:gd name="connsiteX12" fmla="*/ 41314 w 3780221"/>
              <a:gd name="connsiteY12" fmla="*/ 2540361 h 3727068"/>
              <a:gd name="connsiteX13" fmla="*/ 53184 w 3780221"/>
              <a:gd name="connsiteY13" fmla="*/ 2647177 h 3727068"/>
              <a:gd name="connsiteX14" fmla="*/ 100662 w 3780221"/>
              <a:gd name="connsiteY14" fmla="*/ 2765862 h 3727068"/>
              <a:gd name="connsiteX15" fmla="*/ 124401 w 3780221"/>
              <a:gd name="connsiteY15" fmla="*/ 2825204 h 3727068"/>
              <a:gd name="connsiteX16" fmla="*/ 160010 w 3780221"/>
              <a:gd name="connsiteY16" fmla="*/ 2872678 h 3727068"/>
              <a:gd name="connsiteX17" fmla="*/ 219357 w 3780221"/>
              <a:gd name="connsiteY17" fmla="*/ 2943889 h 3727068"/>
              <a:gd name="connsiteX18" fmla="*/ 243097 w 3780221"/>
              <a:gd name="connsiteY18" fmla="*/ 3026969 h 3727068"/>
              <a:gd name="connsiteX19" fmla="*/ 254966 w 3780221"/>
              <a:gd name="connsiteY19" fmla="*/ 3062574 h 3727068"/>
              <a:gd name="connsiteX20" fmla="*/ 314314 w 3780221"/>
              <a:gd name="connsiteY20" fmla="*/ 3121916 h 3727068"/>
              <a:gd name="connsiteX21" fmla="*/ 385531 w 3780221"/>
              <a:gd name="connsiteY21" fmla="*/ 3193127 h 3727068"/>
              <a:gd name="connsiteX22" fmla="*/ 421140 w 3780221"/>
              <a:gd name="connsiteY22" fmla="*/ 3228733 h 3727068"/>
              <a:gd name="connsiteX23" fmla="*/ 468618 w 3780221"/>
              <a:gd name="connsiteY23" fmla="*/ 3288075 h 3727068"/>
              <a:gd name="connsiteX24" fmla="*/ 516096 w 3780221"/>
              <a:gd name="connsiteY24" fmla="*/ 3311812 h 3727068"/>
              <a:gd name="connsiteX25" fmla="*/ 551705 w 3780221"/>
              <a:gd name="connsiteY25" fmla="*/ 3335549 h 3727068"/>
              <a:gd name="connsiteX26" fmla="*/ 646661 w 3780221"/>
              <a:gd name="connsiteY26" fmla="*/ 3406760 h 3727068"/>
              <a:gd name="connsiteX27" fmla="*/ 741617 w 3780221"/>
              <a:gd name="connsiteY27" fmla="*/ 3454234 h 3727068"/>
              <a:gd name="connsiteX28" fmla="*/ 824704 w 3780221"/>
              <a:gd name="connsiteY28" fmla="*/ 3501708 h 3727068"/>
              <a:gd name="connsiteX29" fmla="*/ 895921 w 3780221"/>
              <a:gd name="connsiteY29" fmla="*/ 3525444 h 3727068"/>
              <a:gd name="connsiteX30" fmla="*/ 943400 w 3780221"/>
              <a:gd name="connsiteY30" fmla="*/ 3549181 h 3727068"/>
              <a:gd name="connsiteX31" fmla="*/ 990878 w 3780221"/>
              <a:gd name="connsiteY31" fmla="*/ 3561050 h 3727068"/>
              <a:gd name="connsiteX32" fmla="*/ 1062095 w 3780221"/>
              <a:gd name="connsiteY32" fmla="*/ 3584787 h 3727068"/>
              <a:gd name="connsiteX33" fmla="*/ 1168921 w 3780221"/>
              <a:gd name="connsiteY33" fmla="*/ 3632261 h 3727068"/>
              <a:gd name="connsiteX34" fmla="*/ 1382573 w 3780221"/>
              <a:gd name="connsiteY34" fmla="*/ 3691603 h 3727068"/>
              <a:gd name="connsiteX35" fmla="*/ 1572485 w 3780221"/>
              <a:gd name="connsiteY35" fmla="*/ 3715340 h 3727068"/>
              <a:gd name="connsiteX36" fmla="*/ 1964180 w 3780221"/>
              <a:gd name="connsiteY36" fmla="*/ 3703472 h 3727068"/>
              <a:gd name="connsiteX37" fmla="*/ 2059137 w 3780221"/>
              <a:gd name="connsiteY37" fmla="*/ 3691603 h 3727068"/>
              <a:gd name="connsiteX38" fmla="*/ 2806918 w 3780221"/>
              <a:gd name="connsiteY38" fmla="*/ 3703472 h 3727068"/>
              <a:gd name="connsiteX39" fmla="*/ 3436004 w 3780221"/>
              <a:gd name="connsiteY39" fmla="*/ 3703472 h 3727068"/>
              <a:gd name="connsiteX40" fmla="*/ 3566569 w 3780221"/>
              <a:gd name="connsiteY40" fmla="*/ 3596655 h 3727068"/>
              <a:gd name="connsiteX41" fmla="*/ 3578438 w 3780221"/>
              <a:gd name="connsiteY41" fmla="*/ 3561050 h 3727068"/>
              <a:gd name="connsiteX42" fmla="*/ 3602177 w 3780221"/>
              <a:gd name="connsiteY42" fmla="*/ 3442365 h 3727068"/>
              <a:gd name="connsiteX43" fmla="*/ 3614047 w 3780221"/>
              <a:gd name="connsiteY43" fmla="*/ 3050705 h 3727068"/>
              <a:gd name="connsiteX44" fmla="*/ 3625917 w 3780221"/>
              <a:gd name="connsiteY44" fmla="*/ 2991363 h 3727068"/>
              <a:gd name="connsiteX45" fmla="*/ 3649656 w 3780221"/>
              <a:gd name="connsiteY45" fmla="*/ 2908284 h 3727068"/>
              <a:gd name="connsiteX46" fmla="*/ 3673395 w 3780221"/>
              <a:gd name="connsiteY46" fmla="*/ 2753994 h 3727068"/>
              <a:gd name="connsiteX47" fmla="*/ 3685264 w 3780221"/>
              <a:gd name="connsiteY47" fmla="*/ 2718388 h 3727068"/>
              <a:gd name="connsiteX48" fmla="*/ 3697134 w 3780221"/>
              <a:gd name="connsiteY48" fmla="*/ 2611572 h 3727068"/>
              <a:gd name="connsiteX49" fmla="*/ 3709003 w 3780221"/>
              <a:gd name="connsiteY49" fmla="*/ 2575967 h 3727068"/>
              <a:gd name="connsiteX50" fmla="*/ 3732742 w 3780221"/>
              <a:gd name="connsiteY50" fmla="*/ 2445413 h 3727068"/>
              <a:gd name="connsiteX51" fmla="*/ 3744612 w 3780221"/>
              <a:gd name="connsiteY51" fmla="*/ 2302992 h 3727068"/>
              <a:gd name="connsiteX52" fmla="*/ 3768351 w 3780221"/>
              <a:gd name="connsiteY52" fmla="*/ 2255518 h 3727068"/>
              <a:gd name="connsiteX53" fmla="*/ 3780221 w 3780221"/>
              <a:gd name="connsiteY53" fmla="*/ 2172438 h 3727068"/>
              <a:gd name="connsiteX54" fmla="*/ 3756482 w 3780221"/>
              <a:gd name="connsiteY54" fmla="*/ 1804516 h 3727068"/>
              <a:gd name="connsiteX55" fmla="*/ 3732742 w 3780221"/>
              <a:gd name="connsiteY55" fmla="*/ 1709568 h 3727068"/>
              <a:gd name="connsiteX56" fmla="*/ 3685264 w 3780221"/>
              <a:gd name="connsiteY56" fmla="*/ 1472198 h 3727068"/>
              <a:gd name="connsiteX57" fmla="*/ 3661525 w 3780221"/>
              <a:gd name="connsiteY57" fmla="*/ 1282303 h 3727068"/>
              <a:gd name="connsiteX58" fmla="*/ 3637786 w 3780221"/>
              <a:gd name="connsiteY58" fmla="*/ 1151750 h 3727068"/>
              <a:gd name="connsiteX59" fmla="*/ 3625917 w 3780221"/>
              <a:gd name="connsiteY59" fmla="*/ 1092407 h 3727068"/>
              <a:gd name="connsiteX60" fmla="*/ 3602177 w 3780221"/>
              <a:gd name="connsiteY60" fmla="*/ 938117 h 3727068"/>
              <a:gd name="connsiteX61" fmla="*/ 3602177 w 3780221"/>
              <a:gd name="connsiteY61" fmla="*/ 487115 h 3727068"/>
              <a:gd name="connsiteX62" fmla="*/ 3614047 w 3780221"/>
              <a:gd name="connsiteY62" fmla="*/ 451510 h 3727068"/>
              <a:gd name="connsiteX63" fmla="*/ 3602177 w 3780221"/>
              <a:gd name="connsiteY63" fmla="*/ 237877 h 3727068"/>
              <a:gd name="connsiteX64" fmla="*/ 3542830 w 3780221"/>
              <a:gd name="connsiteY64" fmla="*/ 154798 h 3727068"/>
              <a:gd name="connsiteX65" fmla="*/ 3507221 w 3780221"/>
              <a:gd name="connsiteY65" fmla="*/ 107324 h 3727068"/>
              <a:gd name="connsiteX66" fmla="*/ 3436004 w 3780221"/>
              <a:gd name="connsiteY66" fmla="*/ 71718 h 3727068"/>
              <a:gd name="connsiteX67" fmla="*/ 3341048 w 3780221"/>
              <a:gd name="connsiteY67" fmla="*/ 36113 h 3727068"/>
              <a:gd name="connsiteX68" fmla="*/ 3317308 w 3780221"/>
              <a:gd name="connsiteY68" fmla="*/ 12376 h 3727068"/>
              <a:gd name="connsiteX69" fmla="*/ 2913744 w 3780221"/>
              <a:gd name="connsiteY69" fmla="*/ 12376 h 3727068"/>
              <a:gd name="connsiteX70" fmla="*/ 2806918 w 3780221"/>
              <a:gd name="connsiteY70" fmla="*/ 36113 h 3727068"/>
              <a:gd name="connsiteX71" fmla="*/ 2747570 w 3780221"/>
              <a:gd name="connsiteY71" fmla="*/ 47982 h 3727068"/>
              <a:gd name="connsiteX72" fmla="*/ 2628875 w 3780221"/>
              <a:gd name="connsiteY72" fmla="*/ 71718 h 3727068"/>
              <a:gd name="connsiteX73" fmla="*/ 2498310 w 3780221"/>
              <a:gd name="connsiteY73" fmla="*/ 95455 h 3727068"/>
              <a:gd name="connsiteX74" fmla="*/ 2462701 w 3780221"/>
              <a:gd name="connsiteY74" fmla="*/ 107324 h 3727068"/>
              <a:gd name="connsiteX75" fmla="*/ 2367745 w 3780221"/>
              <a:gd name="connsiteY75" fmla="*/ 131061 h 3727068"/>
              <a:gd name="connsiteX76" fmla="*/ 2284658 w 3780221"/>
              <a:gd name="connsiteY76" fmla="*/ 142929 h 3727068"/>
              <a:gd name="connsiteX77" fmla="*/ 2189702 w 3780221"/>
              <a:gd name="connsiteY77" fmla="*/ 166666 h 3727068"/>
              <a:gd name="connsiteX78" fmla="*/ 2023528 w 3780221"/>
              <a:gd name="connsiteY78" fmla="*/ 190403 h 3727068"/>
              <a:gd name="connsiteX79" fmla="*/ 1881094 w 3780221"/>
              <a:gd name="connsiteY79" fmla="*/ 214140 h 3727068"/>
              <a:gd name="connsiteX80" fmla="*/ 1643703 w 3780221"/>
              <a:gd name="connsiteY80" fmla="*/ 237877 h 3727068"/>
              <a:gd name="connsiteX81" fmla="*/ 622922 w 3780221"/>
              <a:gd name="connsiteY81" fmla="*/ 237877 h 3727068"/>
              <a:gd name="connsiteX82" fmla="*/ 504226 w 3780221"/>
              <a:gd name="connsiteY82" fmla="*/ 261614 h 3727068"/>
              <a:gd name="connsiteX83" fmla="*/ 397401 w 3780221"/>
              <a:gd name="connsiteY83" fmla="*/ 285351 h 3727068"/>
              <a:gd name="connsiteX84" fmla="*/ 326183 w 3780221"/>
              <a:gd name="connsiteY84" fmla="*/ 309088 h 3727068"/>
              <a:gd name="connsiteX85" fmla="*/ 290575 w 3780221"/>
              <a:gd name="connsiteY85" fmla="*/ 320956 h 3727068"/>
              <a:gd name="connsiteX86" fmla="*/ 183749 w 3780221"/>
              <a:gd name="connsiteY86" fmla="*/ 404036 h 3727068"/>
              <a:gd name="connsiteX87" fmla="*/ 160010 w 3780221"/>
              <a:gd name="connsiteY87" fmla="*/ 439641 h 3727068"/>
              <a:gd name="connsiteX88" fmla="*/ 183749 w 3780221"/>
              <a:gd name="connsiteY88" fmla="*/ 498984 h 372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780221" h="3727068">
                <a:moveTo>
                  <a:pt x="183749" y="498984"/>
                </a:moveTo>
                <a:cubicBezTo>
                  <a:pt x="191662" y="520743"/>
                  <a:pt x="206019" y="545216"/>
                  <a:pt x="207488" y="570194"/>
                </a:cubicBezTo>
                <a:cubicBezTo>
                  <a:pt x="212429" y="654185"/>
                  <a:pt x="191461" y="717373"/>
                  <a:pt x="171879" y="795695"/>
                </a:cubicBezTo>
                <a:cubicBezTo>
                  <a:pt x="167923" y="847125"/>
                  <a:pt x="165707" y="898719"/>
                  <a:pt x="160010" y="949986"/>
                </a:cubicBezTo>
                <a:cubicBezTo>
                  <a:pt x="148612" y="1052562"/>
                  <a:pt x="152705" y="970986"/>
                  <a:pt x="136271" y="1044933"/>
                </a:cubicBezTo>
                <a:cubicBezTo>
                  <a:pt x="131050" y="1068424"/>
                  <a:pt x="129622" y="1092653"/>
                  <a:pt x="124401" y="1116144"/>
                </a:cubicBezTo>
                <a:cubicBezTo>
                  <a:pt x="121687" y="1128357"/>
                  <a:pt x="115567" y="1139613"/>
                  <a:pt x="112532" y="1151750"/>
                </a:cubicBezTo>
                <a:cubicBezTo>
                  <a:pt x="90928" y="1238160"/>
                  <a:pt x="109960" y="1187053"/>
                  <a:pt x="88792" y="1282303"/>
                </a:cubicBezTo>
                <a:cubicBezTo>
                  <a:pt x="86078" y="1294515"/>
                  <a:pt x="79957" y="1305771"/>
                  <a:pt x="76923" y="1317908"/>
                </a:cubicBezTo>
                <a:cubicBezTo>
                  <a:pt x="58093" y="1393222"/>
                  <a:pt x="70854" y="1383585"/>
                  <a:pt x="41314" y="1472198"/>
                </a:cubicBezTo>
                <a:lnTo>
                  <a:pt x="17575" y="1543409"/>
                </a:lnTo>
                <a:cubicBezTo>
                  <a:pt x="-3737" y="1927000"/>
                  <a:pt x="-7888" y="1909013"/>
                  <a:pt x="17575" y="2469150"/>
                </a:cubicBezTo>
                <a:cubicBezTo>
                  <a:pt x="18711" y="2494145"/>
                  <a:pt x="41314" y="2540361"/>
                  <a:pt x="41314" y="2540361"/>
                </a:cubicBezTo>
                <a:cubicBezTo>
                  <a:pt x="45271" y="2575966"/>
                  <a:pt x="46158" y="2612048"/>
                  <a:pt x="53184" y="2647177"/>
                </a:cubicBezTo>
                <a:cubicBezTo>
                  <a:pt x="65675" y="2709627"/>
                  <a:pt x="77642" y="2714073"/>
                  <a:pt x="100662" y="2765862"/>
                </a:cubicBezTo>
                <a:cubicBezTo>
                  <a:pt x="109315" y="2785330"/>
                  <a:pt x="114054" y="2806581"/>
                  <a:pt x="124401" y="2825204"/>
                </a:cubicBezTo>
                <a:cubicBezTo>
                  <a:pt x="134008" y="2842496"/>
                  <a:pt x="147136" y="2857659"/>
                  <a:pt x="160010" y="2872678"/>
                </a:cubicBezTo>
                <a:cubicBezTo>
                  <a:pt x="191507" y="2909422"/>
                  <a:pt x="198372" y="2901922"/>
                  <a:pt x="219357" y="2943889"/>
                </a:cubicBezTo>
                <a:cubicBezTo>
                  <a:pt x="228843" y="2962860"/>
                  <a:pt x="238026" y="3009223"/>
                  <a:pt x="243097" y="3026969"/>
                </a:cubicBezTo>
                <a:cubicBezTo>
                  <a:pt x="246534" y="3038998"/>
                  <a:pt x="249371" y="3051385"/>
                  <a:pt x="254966" y="3062574"/>
                </a:cubicBezTo>
                <a:cubicBezTo>
                  <a:pt x="281870" y="3116377"/>
                  <a:pt x="271585" y="3083938"/>
                  <a:pt x="314314" y="3121916"/>
                </a:cubicBezTo>
                <a:cubicBezTo>
                  <a:pt x="339406" y="3144218"/>
                  <a:pt x="361792" y="3169390"/>
                  <a:pt x="385531" y="3193127"/>
                </a:cubicBezTo>
                <a:cubicBezTo>
                  <a:pt x="397401" y="3204996"/>
                  <a:pt x="410654" y="3215626"/>
                  <a:pt x="421140" y="3228733"/>
                </a:cubicBezTo>
                <a:cubicBezTo>
                  <a:pt x="436966" y="3248514"/>
                  <a:pt x="449553" y="3271394"/>
                  <a:pt x="468618" y="3288075"/>
                </a:cubicBezTo>
                <a:cubicBezTo>
                  <a:pt x="481934" y="3299726"/>
                  <a:pt x="500733" y="3303034"/>
                  <a:pt x="516096" y="3311812"/>
                </a:cubicBezTo>
                <a:cubicBezTo>
                  <a:pt x="528482" y="3318889"/>
                  <a:pt x="540168" y="3327159"/>
                  <a:pt x="551705" y="3335549"/>
                </a:cubicBezTo>
                <a:cubicBezTo>
                  <a:pt x="583703" y="3358818"/>
                  <a:pt x="611273" y="3389068"/>
                  <a:pt x="646661" y="3406760"/>
                </a:cubicBezTo>
                <a:cubicBezTo>
                  <a:pt x="678313" y="3422585"/>
                  <a:pt x="712172" y="3434606"/>
                  <a:pt x="741617" y="3454234"/>
                </a:cubicBezTo>
                <a:cubicBezTo>
                  <a:pt x="773735" y="3475644"/>
                  <a:pt x="787058" y="3486651"/>
                  <a:pt x="824704" y="3501708"/>
                </a:cubicBezTo>
                <a:cubicBezTo>
                  <a:pt x="847937" y="3511000"/>
                  <a:pt x="872688" y="3516152"/>
                  <a:pt x="895921" y="3525444"/>
                </a:cubicBezTo>
                <a:cubicBezTo>
                  <a:pt x="912350" y="3532015"/>
                  <a:pt x="926832" y="3542969"/>
                  <a:pt x="943400" y="3549181"/>
                </a:cubicBezTo>
                <a:cubicBezTo>
                  <a:pt x="958675" y="3554908"/>
                  <a:pt x="975253" y="3556363"/>
                  <a:pt x="990878" y="3561050"/>
                </a:cubicBezTo>
                <a:cubicBezTo>
                  <a:pt x="1014846" y="3568240"/>
                  <a:pt x="1062095" y="3584787"/>
                  <a:pt x="1062095" y="3584787"/>
                </a:cubicBezTo>
                <a:cubicBezTo>
                  <a:pt x="1137479" y="3641319"/>
                  <a:pt x="1078176" y="3607514"/>
                  <a:pt x="1168921" y="3632261"/>
                </a:cubicBezTo>
                <a:cubicBezTo>
                  <a:pt x="1286824" y="3664414"/>
                  <a:pt x="1215357" y="3663735"/>
                  <a:pt x="1382573" y="3691603"/>
                </a:cubicBezTo>
                <a:cubicBezTo>
                  <a:pt x="1493011" y="3710009"/>
                  <a:pt x="1429843" y="3701078"/>
                  <a:pt x="1572485" y="3715340"/>
                </a:cubicBezTo>
                <a:lnTo>
                  <a:pt x="1964180" y="3703472"/>
                </a:lnTo>
                <a:cubicBezTo>
                  <a:pt x="1996041" y="3701918"/>
                  <a:pt x="2027238" y="3691603"/>
                  <a:pt x="2059137" y="3691603"/>
                </a:cubicBezTo>
                <a:cubicBezTo>
                  <a:pt x="2308429" y="3691603"/>
                  <a:pt x="2557658" y="3699516"/>
                  <a:pt x="2806918" y="3703472"/>
                </a:cubicBezTo>
                <a:cubicBezTo>
                  <a:pt x="3033180" y="3726095"/>
                  <a:pt x="3150206" y="3742695"/>
                  <a:pt x="3436004" y="3703472"/>
                </a:cubicBezTo>
                <a:cubicBezTo>
                  <a:pt x="3467411" y="3699162"/>
                  <a:pt x="3535642" y="3627579"/>
                  <a:pt x="3566569" y="3596655"/>
                </a:cubicBezTo>
                <a:cubicBezTo>
                  <a:pt x="3570525" y="3584787"/>
                  <a:pt x="3575625" y="3573240"/>
                  <a:pt x="3578438" y="3561050"/>
                </a:cubicBezTo>
                <a:cubicBezTo>
                  <a:pt x="3587511" y="3521738"/>
                  <a:pt x="3602177" y="3442365"/>
                  <a:pt x="3602177" y="3442365"/>
                </a:cubicBezTo>
                <a:cubicBezTo>
                  <a:pt x="3606134" y="3311812"/>
                  <a:pt x="3607181" y="3181138"/>
                  <a:pt x="3614047" y="3050705"/>
                </a:cubicBezTo>
                <a:cubicBezTo>
                  <a:pt x="3615107" y="3030560"/>
                  <a:pt x="3621541" y="3011055"/>
                  <a:pt x="3625917" y="2991363"/>
                </a:cubicBezTo>
                <a:cubicBezTo>
                  <a:pt x="3635855" y="2946646"/>
                  <a:pt x="3636435" y="2947940"/>
                  <a:pt x="3649656" y="2908284"/>
                </a:cubicBezTo>
                <a:cubicBezTo>
                  <a:pt x="3656865" y="2850617"/>
                  <a:pt x="3659799" y="2808374"/>
                  <a:pt x="3673395" y="2753994"/>
                </a:cubicBezTo>
                <a:cubicBezTo>
                  <a:pt x="3676430" y="2741857"/>
                  <a:pt x="3681308" y="2730257"/>
                  <a:pt x="3685264" y="2718388"/>
                </a:cubicBezTo>
                <a:cubicBezTo>
                  <a:pt x="3689221" y="2682783"/>
                  <a:pt x="3691244" y="2646909"/>
                  <a:pt x="3697134" y="2611572"/>
                </a:cubicBezTo>
                <a:cubicBezTo>
                  <a:pt x="3699191" y="2599232"/>
                  <a:pt x="3706549" y="2588234"/>
                  <a:pt x="3709003" y="2575967"/>
                </a:cubicBezTo>
                <a:cubicBezTo>
                  <a:pt x="3751535" y="2363322"/>
                  <a:pt x="3697554" y="2586159"/>
                  <a:pt x="3732742" y="2445413"/>
                </a:cubicBezTo>
                <a:cubicBezTo>
                  <a:pt x="3736699" y="2397939"/>
                  <a:pt x="3735832" y="2349814"/>
                  <a:pt x="3744612" y="2302992"/>
                </a:cubicBezTo>
                <a:cubicBezTo>
                  <a:pt x="3747873" y="2285602"/>
                  <a:pt x="3763695" y="2272587"/>
                  <a:pt x="3768351" y="2255518"/>
                </a:cubicBezTo>
                <a:cubicBezTo>
                  <a:pt x="3775712" y="2228529"/>
                  <a:pt x="3776264" y="2200131"/>
                  <a:pt x="3780221" y="2172438"/>
                </a:cubicBezTo>
                <a:cubicBezTo>
                  <a:pt x="3772308" y="2049797"/>
                  <a:pt x="3769022" y="1926770"/>
                  <a:pt x="3756482" y="1804516"/>
                </a:cubicBezTo>
                <a:cubicBezTo>
                  <a:pt x="3753153" y="1772063"/>
                  <a:pt x="3739578" y="1741467"/>
                  <a:pt x="3732742" y="1709568"/>
                </a:cubicBezTo>
                <a:cubicBezTo>
                  <a:pt x="3715833" y="1630669"/>
                  <a:pt x="3695273" y="1552265"/>
                  <a:pt x="3685264" y="1472198"/>
                </a:cubicBezTo>
                <a:cubicBezTo>
                  <a:pt x="3677351" y="1408900"/>
                  <a:pt x="3674036" y="1344855"/>
                  <a:pt x="3661525" y="1282303"/>
                </a:cubicBezTo>
                <a:cubicBezTo>
                  <a:pt x="3632207" y="1135716"/>
                  <a:pt x="3668158" y="1318783"/>
                  <a:pt x="3637786" y="1151750"/>
                </a:cubicBezTo>
                <a:cubicBezTo>
                  <a:pt x="3634177" y="1131903"/>
                  <a:pt x="3628770" y="1112377"/>
                  <a:pt x="3625917" y="1092407"/>
                </a:cubicBezTo>
                <a:cubicBezTo>
                  <a:pt x="3603133" y="932936"/>
                  <a:pt x="3626886" y="1036939"/>
                  <a:pt x="3602177" y="938117"/>
                </a:cubicBezTo>
                <a:cubicBezTo>
                  <a:pt x="3585674" y="723586"/>
                  <a:pt x="3582570" y="761584"/>
                  <a:pt x="3602177" y="487115"/>
                </a:cubicBezTo>
                <a:cubicBezTo>
                  <a:pt x="3603068" y="474636"/>
                  <a:pt x="3610090" y="463378"/>
                  <a:pt x="3614047" y="451510"/>
                </a:cubicBezTo>
                <a:cubicBezTo>
                  <a:pt x="3610090" y="380299"/>
                  <a:pt x="3608939" y="308877"/>
                  <a:pt x="3602177" y="237877"/>
                </a:cubicBezTo>
                <a:cubicBezTo>
                  <a:pt x="3597936" y="193348"/>
                  <a:pt x="3572847" y="189101"/>
                  <a:pt x="3542830" y="154798"/>
                </a:cubicBezTo>
                <a:cubicBezTo>
                  <a:pt x="3529803" y="139911"/>
                  <a:pt x="3521209" y="121311"/>
                  <a:pt x="3507221" y="107324"/>
                </a:cubicBezTo>
                <a:cubicBezTo>
                  <a:pt x="3478709" y="78815"/>
                  <a:pt x="3469791" y="86196"/>
                  <a:pt x="3436004" y="71718"/>
                </a:cubicBezTo>
                <a:cubicBezTo>
                  <a:pt x="3349109" y="34481"/>
                  <a:pt x="3428580" y="57995"/>
                  <a:pt x="3341048" y="36113"/>
                </a:cubicBezTo>
                <a:cubicBezTo>
                  <a:pt x="3333135" y="28201"/>
                  <a:pt x="3328104" y="15320"/>
                  <a:pt x="3317308" y="12376"/>
                </a:cubicBezTo>
                <a:cubicBezTo>
                  <a:pt x="3218151" y="-14664"/>
                  <a:pt x="2953251" y="10796"/>
                  <a:pt x="2913744" y="12376"/>
                </a:cubicBezTo>
                <a:cubicBezTo>
                  <a:pt x="2717781" y="45035"/>
                  <a:pt x="2923795" y="6897"/>
                  <a:pt x="2806918" y="36113"/>
                </a:cubicBezTo>
                <a:cubicBezTo>
                  <a:pt x="2787346" y="41006"/>
                  <a:pt x="2767264" y="43606"/>
                  <a:pt x="2747570" y="47982"/>
                </a:cubicBezTo>
                <a:cubicBezTo>
                  <a:pt x="2641347" y="71585"/>
                  <a:pt x="2768404" y="48466"/>
                  <a:pt x="2628875" y="71718"/>
                </a:cubicBezTo>
                <a:cubicBezTo>
                  <a:pt x="2547211" y="98938"/>
                  <a:pt x="2645946" y="68614"/>
                  <a:pt x="2498310" y="95455"/>
                </a:cubicBezTo>
                <a:cubicBezTo>
                  <a:pt x="2486000" y="97693"/>
                  <a:pt x="2474772" y="104032"/>
                  <a:pt x="2462701" y="107324"/>
                </a:cubicBezTo>
                <a:cubicBezTo>
                  <a:pt x="2431224" y="115908"/>
                  <a:pt x="2399738" y="124663"/>
                  <a:pt x="2367745" y="131061"/>
                </a:cubicBezTo>
                <a:cubicBezTo>
                  <a:pt x="2340311" y="136547"/>
                  <a:pt x="2312092" y="137443"/>
                  <a:pt x="2284658" y="142929"/>
                </a:cubicBezTo>
                <a:cubicBezTo>
                  <a:pt x="2252665" y="149327"/>
                  <a:pt x="2222076" y="162619"/>
                  <a:pt x="2189702" y="166666"/>
                </a:cubicBezTo>
                <a:cubicBezTo>
                  <a:pt x="2070864" y="181520"/>
                  <a:pt x="2126210" y="173292"/>
                  <a:pt x="2023528" y="190403"/>
                </a:cubicBezTo>
                <a:cubicBezTo>
                  <a:pt x="1949302" y="215144"/>
                  <a:pt x="2013607" y="196473"/>
                  <a:pt x="1881094" y="214140"/>
                </a:cubicBezTo>
                <a:cubicBezTo>
                  <a:pt x="1687249" y="239984"/>
                  <a:pt x="1990442" y="213113"/>
                  <a:pt x="1643703" y="237877"/>
                </a:cubicBezTo>
                <a:cubicBezTo>
                  <a:pt x="1235072" y="227663"/>
                  <a:pt x="1041858" y="215436"/>
                  <a:pt x="622922" y="237877"/>
                </a:cubicBezTo>
                <a:cubicBezTo>
                  <a:pt x="582631" y="240035"/>
                  <a:pt x="543791" y="253702"/>
                  <a:pt x="504226" y="261614"/>
                </a:cubicBezTo>
                <a:cubicBezTo>
                  <a:pt x="470356" y="268388"/>
                  <a:pt x="430916" y="275298"/>
                  <a:pt x="397401" y="285351"/>
                </a:cubicBezTo>
                <a:cubicBezTo>
                  <a:pt x="373433" y="292541"/>
                  <a:pt x="349922" y="301176"/>
                  <a:pt x="326183" y="309088"/>
                </a:cubicBezTo>
                <a:lnTo>
                  <a:pt x="290575" y="320956"/>
                </a:lnTo>
                <a:cubicBezTo>
                  <a:pt x="240941" y="354042"/>
                  <a:pt x="218616" y="362199"/>
                  <a:pt x="183749" y="404036"/>
                </a:cubicBezTo>
                <a:cubicBezTo>
                  <a:pt x="174617" y="414994"/>
                  <a:pt x="167923" y="427773"/>
                  <a:pt x="160010" y="439641"/>
                </a:cubicBezTo>
                <a:cubicBezTo>
                  <a:pt x="187288" y="521468"/>
                  <a:pt x="175836" y="477225"/>
                  <a:pt x="183749" y="498984"/>
                </a:cubicBezTo>
                <a:close/>
              </a:path>
            </a:pathLst>
          </a:cu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210050" y="35604"/>
            <a:ext cx="8877368" cy="4544628"/>
            <a:chOff x="210050" y="35604"/>
            <a:chExt cx="8877368" cy="4544628"/>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0050" y="2675087"/>
              <a:ext cx="4543935" cy="186954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99548" y="35604"/>
              <a:ext cx="4287870" cy="4544628"/>
            </a:xfrm>
            <a:prstGeom prst="rect">
              <a:avLst/>
            </a:prstGeom>
          </p:spPr>
        </p:pic>
      </p:grpSp>
      <p:pic>
        <p:nvPicPr>
          <p:cNvPr id="10" name="Content Placeholder 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bwMode="gray">
          <a:xfrm>
            <a:off x="153592" y="113110"/>
            <a:ext cx="4391978" cy="4510242"/>
          </a:xfrm>
          <a:prstGeom prst="rect">
            <a:avLst/>
          </a:prstGeom>
          <a:noFill/>
        </p:spPr>
      </p:pic>
      <p:pic>
        <p:nvPicPr>
          <p:cNvPr id="11" name="Content Placeholder 1"/>
          <p:cNvPicPr>
            <a:picLocks noGrp="1" noChangeAspect="1"/>
          </p:cNvPicPr>
          <p:nvPr>
            <p:ph sz="quarter" idx="10"/>
          </p:nvPr>
        </p:nvPicPr>
        <p:blipFill>
          <a:blip r:embed="rId6" cstate="print">
            <a:extLst>
              <a:ext uri="{28A0092B-C50C-407E-A947-70E740481C1C}">
                <a14:useLocalDpi xmlns:a14="http://schemas.microsoft.com/office/drawing/2010/main"/>
              </a:ext>
            </a:extLst>
          </a:blip>
          <a:srcRect/>
          <a:stretch>
            <a:fillRect/>
          </a:stretch>
        </p:blipFill>
        <p:spPr>
          <a:xfrm>
            <a:off x="58047" y="35605"/>
            <a:ext cx="9061598" cy="4581090"/>
          </a:xfrm>
        </p:spPr>
      </p:pic>
      <p:sp>
        <p:nvSpPr>
          <p:cNvPr id="2" name="TextBox 1"/>
          <p:cNvSpPr txBox="1"/>
          <p:nvPr/>
        </p:nvSpPr>
        <p:spPr>
          <a:xfrm>
            <a:off x="298522" y="4629517"/>
            <a:ext cx="1236824" cy="369332"/>
          </a:xfrm>
          <a:prstGeom prst="rect">
            <a:avLst/>
          </a:prstGeom>
          <a:noFill/>
        </p:spPr>
        <p:txBody>
          <a:bodyPr wrap="none" rtlCol="0">
            <a:spAutoFit/>
          </a:bodyPr>
          <a:lstStyle/>
          <a:p>
            <a:pPr algn="ctr"/>
            <a:r>
              <a:rPr lang="en-US" dirty="0" smtClean="0">
                <a:solidFill>
                  <a:srgbClr val="FFFFFF"/>
                </a:solidFill>
              </a:rPr>
              <a:t>Developer</a:t>
            </a:r>
          </a:p>
        </p:txBody>
      </p:sp>
      <p:sp>
        <p:nvSpPr>
          <p:cNvPr id="12" name="TextBox 11"/>
          <p:cNvSpPr txBox="1"/>
          <p:nvPr/>
        </p:nvSpPr>
        <p:spPr>
          <a:xfrm>
            <a:off x="5987072" y="4639163"/>
            <a:ext cx="1313806" cy="369332"/>
          </a:xfrm>
          <a:prstGeom prst="rect">
            <a:avLst/>
          </a:prstGeom>
          <a:noFill/>
        </p:spPr>
        <p:txBody>
          <a:bodyPr wrap="none" rtlCol="0">
            <a:spAutoFit/>
          </a:bodyPr>
          <a:lstStyle/>
          <a:p>
            <a:pPr algn="ctr"/>
            <a:r>
              <a:rPr lang="en-US" dirty="0" smtClean="0">
                <a:solidFill>
                  <a:srgbClr val="FFFFFF"/>
                </a:solidFill>
              </a:rPr>
              <a:t>Operations</a:t>
            </a:r>
          </a:p>
        </p:txBody>
      </p:sp>
    </p:spTree>
    <p:extLst>
      <p:ext uri="{BB962C8B-B14F-4D97-AF65-F5344CB8AC3E}">
        <p14:creationId xmlns:p14="http://schemas.microsoft.com/office/powerpoint/2010/main" val="33072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1" fill="hold" grpId="0" nodeType="clickEffect">
                                  <p:stCondLst>
                                    <p:cond delay="0"/>
                                  </p:stCondLst>
                                  <p:childTnLst>
                                    <p:animEffect transition="out" filter="wipe(up)">
                                      <p:cBhvr>
                                        <p:cTn id="15" dur="1000"/>
                                        <p:tgtEl>
                                          <p:spTgt spid="5"/>
                                        </p:tgtEl>
                                      </p:cBhvr>
                                    </p:animEffect>
                                    <p:set>
                                      <p:cBhvr>
                                        <p:cTn id="16" dur="1" fill="hold">
                                          <p:stCondLst>
                                            <p:cond delay="9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0"/>
          </p:nvPr>
        </p:nvPicPr>
        <p:blipFill>
          <a:blip r:embed="rId2" cstate="print">
            <a:extLst>
              <a:ext uri="{28A0092B-C50C-407E-A947-70E740481C1C}">
                <a14:useLocalDpi xmlns:a14="http://schemas.microsoft.com/office/drawing/2010/main"/>
              </a:ext>
            </a:extLst>
          </a:blip>
          <a:srcRect/>
          <a:stretch>
            <a:fillRect/>
          </a:stretch>
        </p:blipFill>
        <p:spPr>
          <a:xfrm>
            <a:off x="153623" y="113110"/>
            <a:ext cx="8788003" cy="4344590"/>
          </a:xfrm>
        </p:spPr>
      </p:pic>
      <p:pic>
        <p:nvPicPr>
          <p:cNvPr id="3" name="Content Placeholder 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gray">
          <a:xfrm>
            <a:off x="153623" y="113110"/>
            <a:ext cx="8788003" cy="4344590"/>
          </a:xfrm>
          <a:prstGeom prst="rect">
            <a:avLst/>
          </a:prstGeom>
          <a:noFill/>
        </p:spPr>
      </p:pic>
      <p:sp>
        <p:nvSpPr>
          <p:cNvPr id="4" name="TextBox 3"/>
          <p:cNvSpPr txBox="1"/>
          <p:nvPr/>
        </p:nvSpPr>
        <p:spPr>
          <a:xfrm>
            <a:off x="3769302" y="4645527"/>
            <a:ext cx="1018503" cy="369332"/>
          </a:xfrm>
          <a:prstGeom prst="rect">
            <a:avLst/>
          </a:prstGeom>
          <a:noFill/>
        </p:spPr>
        <p:txBody>
          <a:bodyPr wrap="none" rtlCol="0">
            <a:spAutoFit/>
          </a:bodyPr>
          <a:lstStyle/>
          <a:p>
            <a:pPr algn="ctr"/>
            <a:r>
              <a:rPr lang="en-US" dirty="0" err="1" smtClean="0">
                <a:solidFill>
                  <a:srgbClr val="FFFFFF"/>
                </a:solidFill>
              </a:rPr>
              <a:t>DevOps</a:t>
            </a:r>
            <a:endParaRPr lang="en-US" dirty="0" smtClean="0">
              <a:solidFill>
                <a:srgbClr val="FFFFFF"/>
              </a:solidFill>
            </a:endParaRPr>
          </a:p>
        </p:txBody>
      </p:sp>
    </p:spTree>
    <p:extLst>
      <p:ext uri="{BB962C8B-B14F-4D97-AF65-F5344CB8AC3E}">
        <p14:creationId xmlns:p14="http://schemas.microsoft.com/office/powerpoint/2010/main" val="353267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27" name="Group 26"/>
          <p:cNvGrpSpPr/>
          <p:nvPr/>
        </p:nvGrpSpPr>
        <p:grpSpPr>
          <a:xfrm>
            <a:off x="1" y="7"/>
            <a:ext cx="5435598" cy="5199188"/>
            <a:chOff x="1" y="7"/>
            <a:chExt cx="5435598" cy="5199188"/>
          </a:xfrm>
        </p:grpSpPr>
        <p:pic>
          <p:nvPicPr>
            <p:cNvPr id="976" name="Shape 97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507" y="7"/>
              <a:ext cx="5434092" cy="4368139"/>
            </a:xfrm>
            <a:prstGeom prst="rect">
              <a:avLst/>
            </a:prstGeom>
            <a:noFill/>
            <a:ln w="3175" cmpd="sng">
              <a:solidFill>
                <a:schemeClr val="tx1"/>
              </a:solidFill>
            </a:ln>
          </p:spPr>
        </p:pic>
        <p:pic>
          <p:nvPicPr>
            <p:cNvPr id="977" name="Shape 977"/>
            <p:cNvPicPr preferRelativeResize="0"/>
            <p:nvPr/>
          </p:nvPicPr>
          <p:blipFill rotWithShape="1">
            <a:blip r:embed="rId4" cstate="print">
              <a:alphaModFix/>
              <a:extLst>
                <a:ext uri="{28A0092B-C50C-407E-A947-70E740481C1C}">
                  <a14:useLocalDpi xmlns:a14="http://schemas.microsoft.com/office/drawing/2010/main"/>
                </a:ext>
              </a:extLst>
            </a:blip>
            <a:srcRect t="35656"/>
            <a:stretch/>
          </p:blipFill>
          <p:spPr>
            <a:xfrm>
              <a:off x="1" y="4142373"/>
              <a:ext cx="5429612" cy="1056822"/>
            </a:xfrm>
            <a:prstGeom prst="rect">
              <a:avLst/>
            </a:prstGeom>
            <a:noFill/>
            <a:ln>
              <a:noFill/>
            </a:ln>
          </p:spPr>
        </p:pic>
      </p:grpSp>
      <p:grpSp>
        <p:nvGrpSpPr>
          <p:cNvPr id="26" name="Group 25"/>
          <p:cNvGrpSpPr/>
          <p:nvPr/>
        </p:nvGrpSpPr>
        <p:grpSpPr>
          <a:xfrm>
            <a:off x="1515" y="3747934"/>
            <a:ext cx="8695588" cy="603338"/>
            <a:chOff x="1515" y="3747932"/>
            <a:chExt cx="8695588" cy="603338"/>
          </a:xfrm>
        </p:grpSpPr>
        <p:sp>
          <p:nvSpPr>
            <p:cNvPr id="983" name="Shape 983"/>
            <p:cNvSpPr/>
            <p:nvPr/>
          </p:nvSpPr>
          <p:spPr>
            <a:xfrm>
              <a:off x="1515" y="4172789"/>
              <a:ext cx="5434084" cy="178481"/>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84" name="Shape 984"/>
            <p:cNvSpPr/>
            <p:nvPr/>
          </p:nvSpPr>
          <p:spPr>
            <a:xfrm>
              <a:off x="1515" y="3747932"/>
              <a:ext cx="5434084" cy="309725"/>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7" name="Shape 997"/>
            <p:cNvSpPr txBox="1"/>
            <p:nvPr/>
          </p:nvSpPr>
          <p:spPr>
            <a:xfrm>
              <a:off x="6292515" y="3996738"/>
              <a:ext cx="2404588"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Logging, Health, Telemetry</a:t>
              </a:r>
            </a:p>
          </p:txBody>
        </p:sp>
        <p:cxnSp>
          <p:nvCxnSpPr>
            <p:cNvPr id="998" name="Shape 998"/>
            <p:cNvCxnSpPr/>
            <p:nvPr/>
          </p:nvCxnSpPr>
          <p:spPr>
            <a:xfrm flipH="1" flipV="1">
              <a:off x="5482289" y="3941093"/>
              <a:ext cx="744860" cy="162870"/>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cxnSp>
          <p:nvCxnSpPr>
            <p:cNvPr id="999" name="Shape 999"/>
            <p:cNvCxnSpPr/>
            <p:nvPr/>
          </p:nvCxnSpPr>
          <p:spPr>
            <a:xfrm flipH="1">
              <a:off x="5482289" y="4172782"/>
              <a:ext cx="721966" cy="96550"/>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5" name="Group 24"/>
          <p:cNvGrpSpPr/>
          <p:nvPr/>
        </p:nvGrpSpPr>
        <p:grpSpPr>
          <a:xfrm>
            <a:off x="8" y="3112925"/>
            <a:ext cx="7469267" cy="392280"/>
            <a:chOff x="0" y="3112925"/>
            <a:chExt cx="7469267" cy="392280"/>
          </a:xfrm>
        </p:grpSpPr>
        <p:sp>
          <p:nvSpPr>
            <p:cNvPr id="982" name="Shape 982"/>
            <p:cNvSpPr/>
            <p:nvPr/>
          </p:nvSpPr>
          <p:spPr>
            <a:xfrm>
              <a:off x="0" y="3112925"/>
              <a:ext cx="2533650" cy="392280"/>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6" name="Shape 996"/>
            <p:cNvSpPr txBox="1"/>
            <p:nvPr/>
          </p:nvSpPr>
          <p:spPr>
            <a:xfrm>
              <a:off x="6227149" y="3158453"/>
              <a:ext cx="1242118"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App Lifecycle</a:t>
              </a:r>
            </a:p>
          </p:txBody>
        </p: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4" name="Group 23"/>
          <p:cNvGrpSpPr/>
          <p:nvPr/>
        </p:nvGrpSpPr>
        <p:grpSpPr>
          <a:xfrm>
            <a:off x="18491" y="2568692"/>
            <a:ext cx="9029727" cy="488292"/>
            <a:chOff x="18435" y="2577938"/>
            <a:chExt cx="9029727" cy="488292"/>
          </a:xfrm>
        </p:grpSpPr>
        <p:sp>
          <p:nvSpPr>
            <p:cNvPr id="981" name="Shape 981"/>
            <p:cNvSpPr/>
            <p:nvPr/>
          </p:nvSpPr>
          <p:spPr>
            <a:xfrm>
              <a:off x="18435" y="2577938"/>
              <a:ext cx="5408865" cy="488292"/>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5" name="Shape 995"/>
            <p:cNvSpPr txBox="1"/>
            <p:nvPr/>
          </p:nvSpPr>
          <p:spPr>
            <a:xfrm>
              <a:off x="6227149" y="2753482"/>
              <a:ext cx="2821013"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Application Installation &amp; </a:t>
              </a:r>
              <a:r>
                <a:rPr lang="en-US" sz="1400" kern="1200" dirty="0" err="1">
                  <a:ea typeface="Helvetica Neue"/>
                  <a:sym typeface="Helvetica Neue"/>
                </a:rPr>
                <a:t>Config</a:t>
              </a:r>
              <a:endParaRPr lang="en-US" sz="1400" kern="1200" dirty="0">
                <a:ea typeface="Helvetica Neue"/>
                <a:sym typeface="Helvetica Neue"/>
              </a:endParaRPr>
            </a:p>
          </p:txBody>
        </p:sp>
        <p:cxnSp>
          <p:nvCxnSpPr>
            <p:cNvPr id="1001" name="Shape 1001"/>
            <p:cNvCxnSpPr/>
            <p:nvPr/>
          </p:nvCxnSpPr>
          <p:spPr>
            <a:xfrm flipH="1">
              <a:off x="5435599" y="2880440"/>
              <a:ext cx="721968" cy="0"/>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3" name="Group 22"/>
          <p:cNvGrpSpPr/>
          <p:nvPr/>
        </p:nvGrpSpPr>
        <p:grpSpPr>
          <a:xfrm>
            <a:off x="18435" y="2331442"/>
            <a:ext cx="9061832" cy="253916"/>
            <a:chOff x="18435" y="2331441"/>
            <a:chExt cx="9061832" cy="253916"/>
          </a:xfrm>
        </p:grpSpPr>
        <p:sp>
          <p:nvSpPr>
            <p:cNvPr id="980" name="Shape 980"/>
            <p:cNvSpPr/>
            <p:nvPr/>
          </p:nvSpPr>
          <p:spPr>
            <a:xfrm>
              <a:off x="18435" y="2400750"/>
              <a:ext cx="5408865" cy="162949"/>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4" name="Shape 994"/>
            <p:cNvSpPr txBox="1"/>
            <p:nvPr/>
          </p:nvSpPr>
          <p:spPr>
            <a:xfrm>
              <a:off x="6227149" y="2331441"/>
              <a:ext cx="2853118"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Middleware Installation &amp; </a:t>
              </a:r>
              <a:r>
                <a:rPr lang="en-US" sz="1400" kern="1200" dirty="0" err="1">
                  <a:ea typeface="Helvetica Neue"/>
                  <a:sym typeface="Helvetica Neue"/>
                </a:rPr>
                <a:t>Config</a:t>
              </a:r>
              <a:endParaRPr lang="en-US" sz="1400" kern="1200" dirty="0">
                <a:ea typeface="Helvetica Neue"/>
                <a:sym typeface="Helvetica Neue"/>
              </a:endParaRPr>
            </a:p>
          </p:txBody>
        </p:sp>
        <p:cxnSp>
          <p:nvCxnSpPr>
            <p:cNvPr id="1002" name="Shape 1002"/>
            <p:cNvCxnSpPr>
              <a:endCxn id="980" idx="3"/>
            </p:cNvCxnSpPr>
            <p:nvPr/>
          </p:nvCxnSpPr>
          <p:spPr>
            <a:xfrm flipH="1" flipV="1">
              <a:off x="5427300" y="2482225"/>
              <a:ext cx="730265" cy="19676"/>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2" name="Group 21"/>
          <p:cNvGrpSpPr/>
          <p:nvPr/>
        </p:nvGrpSpPr>
        <p:grpSpPr>
          <a:xfrm>
            <a:off x="18435" y="1961632"/>
            <a:ext cx="8759446" cy="336984"/>
            <a:chOff x="18435" y="1961632"/>
            <a:chExt cx="8759446" cy="336984"/>
          </a:xfrm>
        </p:grpSpPr>
        <p:sp>
          <p:nvSpPr>
            <p:cNvPr id="979" name="Shape 979"/>
            <p:cNvSpPr/>
            <p:nvPr/>
          </p:nvSpPr>
          <p:spPr>
            <a:xfrm>
              <a:off x="18435" y="1961632"/>
              <a:ext cx="5408865" cy="210025"/>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3" name="Shape 993"/>
            <p:cNvSpPr txBox="1"/>
            <p:nvPr/>
          </p:nvSpPr>
          <p:spPr>
            <a:xfrm>
              <a:off x="6227149" y="2044700"/>
              <a:ext cx="2550732"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Runtime Installation &amp; </a:t>
              </a:r>
              <a:r>
                <a:rPr lang="en-US" sz="1400" kern="1200" dirty="0" err="1">
                  <a:ea typeface="Helvetica Neue"/>
                  <a:sym typeface="Helvetica Neue"/>
                </a:rPr>
                <a:t>Config</a:t>
              </a:r>
              <a:endParaRPr lang="en-US" sz="1400" kern="1200" dirty="0">
                <a:ea typeface="Helvetica Neue"/>
                <a:sym typeface="Helvetica Neue"/>
              </a:endParaRPr>
            </a:p>
          </p:txBody>
        </p:sp>
        <p:cxnSp>
          <p:nvCxnSpPr>
            <p:cNvPr id="1003" name="Shape 1003"/>
            <p:cNvCxnSpPr>
              <a:endCxn id="979" idx="3"/>
            </p:cNvCxnSpPr>
            <p:nvPr/>
          </p:nvCxnSpPr>
          <p:spPr>
            <a:xfrm flipH="1" flipV="1">
              <a:off x="5427300" y="2066645"/>
              <a:ext cx="730267" cy="105013"/>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1" name="Group 20"/>
          <p:cNvGrpSpPr/>
          <p:nvPr/>
        </p:nvGrpSpPr>
        <p:grpSpPr>
          <a:xfrm>
            <a:off x="56" y="1382628"/>
            <a:ext cx="8553387" cy="601019"/>
            <a:chOff x="0" y="1382600"/>
            <a:chExt cx="8553387" cy="601019"/>
          </a:xfrm>
        </p:grpSpPr>
        <p:sp>
          <p:nvSpPr>
            <p:cNvPr id="978" name="Shape 978"/>
            <p:cNvSpPr/>
            <p:nvPr/>
          </p:nvSpPr>
          <p:spPr>
            <a:xfrm>
              <a:off x="0" y="1598501"/>
              <a:ext cx="5428106" cy="135049"/>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86" name="Shape 986"/>
            <p:cNvSpPr/>
            <p:nvPr/>
          </p:nvSpPr>
          <p:spPr>
            <a:xfrm>
              <a:off x="0" y="1382600"/>
              <a:ext cx="5428106" cy="135049"/>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2" name="Shape 992"/>
            <p:cNvSpPr txBox="1"/>
            <p:nvPr/>
          </p:nvSpPr>
          <p:spPr>
            <a:xfrm>
              <a:off x="6227149" y="1729703"/>
              <a:ext cx="2326238"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App </a:t>
              </a:r>
              <a:r>
                <a:rPr lang="en-US" sz="1400" kern="1200" dirty="0" smtClean="0">
                  <a:ea typeface="Helvetica Neue"/>
                  <a:sym typeface="Helvetica Neue"/>
                </a:rPr>
                <a:t>Lifecycle Management</a:t>
              </a:r>
              <a:endParaRPr lang="en-US" sz="1400" kern="1200" dirty="0">
                <a:ea typeface="Helvetica Neue"/>
                <a:sym typeface="Helvetica Neue"/>
              </a:endParaRPr>
            </a:p>
          </p:txBody>
        </p:sp>
        <p:cxnSp>
          <p:nvCxnSpPr>
            <p:cNvPr id="1004" name="Shape 1004"/>
            <p:cNvCxnSpPr>
              <a:endCxn id="978" idx="3"/>
            </p:cNvCxnSpPr>
            <p:nvPr/>
          </p:nvCxnSpPr>
          <p:spPr>
            <a:xfrm flipH="1" flipV="1">
              <a:off x="5428106" y="1666026"/>
              <a:ext cx="729460" cy="190636"/>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cxnSp>
          <p:nvCxnSpPr>
            <p:cNvPr id="1005" name="Shape 1005"/>
            <p:cNvCxnSpPr>
              <a:endCxn id="986" idx="3"/>
            </p:cNvCxnSpPr>
            <p:nvPr/>
          </p:nvCxnSpPr>
          <p:spPr>
            <a:xfrm flipH="1" flipV="1">
              <a:off x="5428106" y="1450125"/>
              <a:ext cx="729460" cy="406536"/>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0" name="Group 19"/>
          <p:cNvGrpSpPr/>
          <p:nvPr/>
        </p:nvGrpSpPr>
        <p:grpSpPr>
          <a:xfrm>
            <a:off x="1507" y="874608"/>
            <a:ext cx="7740672" cy="774816"/>
            <a:chOff x="1507" y="874608"/>
            <a:chExt cx="7740672" cy="774816"/>
          </a:xfrm>
        </p:grpSpPr>
        <p:sp>
          <p:nvSpPr>
            <p:cNvPr id="985" name="Shape 985"/>
            <p:cNvSpPr/>
            <p:nvPr/>
          </p:nvSpPr>
          <p:spPr>
            <a:xfrm>
              <a:off x="1507" y="874608"/>
              <a:ext cx="5428106" cy="439849"/>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1" name="Shape 991"/>
            <p:cNvSpPr txBox="1"/>
            <p:nvPr/>
          </p:nvSpPr>
          <p:spPr>
            <a:xfrm>
              <a:off x="6227149" y="1395508"/>
              <a:ext cx="1515030"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Service Bindings</a:t>
              </a:r>
            </a:p>
          </p:txBody>
        </p:sp>
        <p:cxnSp>
          <p:nvCxnSpPr>
            <p:cNvPr id="1006" name="Shape 1006"/>
            <p:cNvCxnSpPr>
              <a:endCxn id="985" idx="3"/>
            </p:cNvCxnSpPr>
            <p:nvPr/>
          </p:nvCxnSpPr>
          <p:spPr>
            <a:xfrm flipH="1" flipV="1">
              <a:off x="5429613" y="1094533"/>
              <a:ext cx="727954" cy="427934"/>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19" name="Group 18"/>
          <p:cNvGrpSpPr/>
          <p:nvPr/>
        </p:nvGrpSpPr>
        <p:grpSpPr>
          <a:xfrm>
            <a:off x="0" y="401389"/>
            <a:ext cx="7772046" cy="817170"/>
            <a:chOff x="0" y="401389"/>
            <a:chExt cx="7772046" cy="817170"/>
          </a:xfrm>
        </p:grpSpPr>
        <p:sp>
          <p:nvSpPr>
            <p:cNvPr id="987" name="Shape 987"/>
            <p:cNvSpPr/>
            <p:nvPr/>
          </p:nvSpPr>
          <p:spPr>
            <a:xfrm>
              <a:off x="0" y="401389"/>
              <a:ext cx="5428106" cy="131107"/>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0" name="Shape 990"/>
            <p:cNvSpPr txBox="1"/>
            <p:nvPr/>
          </p:nvSpPr>
          <p:spPr>
            <a:xfrm>
              <a:off x="6227149" y="964643"/>
              <a:ext cx="1544897"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Firewall &amp; Routes</a:t>
              </a:r>
            </a:p>
          </p:txBody>
        </p:sp>
        <p:cxnSp>
          <p:nvCxnSpPr>
            <p:cNvPr id="1007" name="Shape 1007"/>
            <p:cNvCxnSpPr>
              <a:stCxn id="990" idx="1"/>
            </p:cNvCxnSpPr>
            <p:nvPr/>
          </p:nvCxnSpPr>
          <p:spPr>
            <a:xfrm flipH="1" flipV="1">
              <a:off x="5482289" y="552453"/>
              <a:ext cx="744860" cy="539148"/>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sp>
        <p:nvSpPr>
          <p:cNvPr id="4" name="Title 3"/>
          <p:cNvSpPr>
            <a:spLocks noGrp="1"/>
          </p:cNvSpPr>
          <p:nvPr>
            <p:ph type="title"/>
          </p:nvPr>
        </p:nvSpPr>
        <p:spPr>
          <a:xfrm>
            <a:off x="5593316" y="-32446"/>
            <a:ext cx="3550684" cy="474445"/>
          </a:xfrm>
        </p:spPr>
        <p:txBody>
          <a:bodyPr numCol="1"/>
          <a:lstStyle/>
          <a:p>
            <a:pPr lvl="0"/>
            <a:r>
              <a:rPr lang="en-US" sz="1600" dirty="0" smtClean="0"/>
              <a:t>Speed, Process Conformity, Automation, Repeatability </a:t>
            </a:r>
            <a:endParaRPr lang="en-US" sz="1600" dirty="0"/>
          </a:p>
        </p:txBody>
      </p:sp>
      <p:grpSp>
        <p:nvGrpSpPr>
          <p:cNvPr id="59" name="Group 58"/>
          <p:cNvGrpSpPr/>
          <p:nvPr/>
        </p:nvGrpSpPr>
        <p:grpSpPr>
          <a:xfrm>
            <a:off x="56" y="4375330"/>
            <a:ext cx="8671561" cy="693284"/>
            <a:chOff x="1515" y="3657986"/>
            <a:chExt cx="8671561" cy="693284"/>
          </a:xfrm>
        </p:grpSpPr>
        <p:sp>
          <p:nvSpPr>
            <p:cNvPr id="60" name="Shape 983"/>
            <p:cNvSpPr/>
            <p:nvPr/>
          </p:nvSpPr>
          <p:spPr>
            <a:xfrm>
              <a:off x="1515" y="4172789"/>
              <a:ext cx="5434084" cy="178481"/>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62" name="Shape 997"/>
            <p:cNvSpPr txBox="1"/>
            <p:nvPr/>
          </p:nvSpPr>
          <p:spPr>
            <a:xfrm>
              <a:off x="6268488" y="3657986"/>
              <a:ext cx="2404588"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smtClean="0">
                  <a:ea typeface="Helvetica Neue"/>
                  <a:sym typeface="Helvetica Neue"/>
                </a:rPr>
                <a:t>Application running &lt; 1 min.</a:t>
              </a:r>
              <a:endParaRPr lang="en-US" sz="1400" kern="1200" dirty="0">
                <a:ea typeface="Helvetica Neue"/>
                <a:sym typeface="Helvetica Neue"/>
              </a:endParaRPr>
            </a:p>
          </p:txBody>
        </p:sp>
        <p:cxnSp>
          <p:nvCxnSpPr>
            <p:cNvPr id="64" name="Shape 999"/>
            <p:cNvCxnSpPr/>
            <p:nvPr/>
          </p:nvCxnSpPr>
          <p:spPr>
            <a:xfrm flipH="1">
              <a:off x="5437114" y="3830789"/>
              <a:ext cx="721967" cy="342000"/>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spTree>
    <p:extLst>
      <p:ext uri="{BB962C8B-B14F-4D97-AF65-F5344CB8AC3E}">
        <p14:creationId xmlns:p14="http://schemas.microsoft.com/office/powerpoint/2010/main" val="200026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0"/>
          </p:nvPr>
        </p:nvPicPr>
        <p:blipFill>
          <a:blip r:embed="rId2" cstate="print">
            <a:extLst>
              <a:ext uri="{28A0092B-C50C-407E-A947-70E740481C1C}">
                <a14:useLocalDpi xmlns:a14="http://schemas.microsoft.com/office/drawing/2010/main"/>
              </a:ext>
            </a:extLst>
          </a:blip>
          <a:srcRect/>
          <a:stretch>
            <a:fillRect/>
          </a:stretch>
        </p:blipFill>
        <p:spPr>
          <a:xfrm>
            <a:off x="241941" y="113110"/>
            <a:ext cx="8788003" cy="4344590"/>
          </a:xfrm>
        </p:spPr>
      </p:pic>
      <p:sp>
        <p:nvSpPr>
          <p:cNvPr id="3" name="Title 1"/>
          <p:cNvSpPr>
            <a:spLocks noGrp="1"/>
          </p:cNvSpPr>
          <p:nvPr>
            <p:ph type="title"/>
          </p:nvPr>
        </p:nvSpPr>
        <p:spPr>
          <a:xfrm>
            <a:off x="153611" y="118305"/>
            <a:ext cx="2165539" cy="1043951"/>
          </a:xfrm>
        </p:spPr>
        <p:txBody>
          <a:bodyPr/>
          <a:lstStyle/>
          <a:p>
            <a:r>
              <a:rPr lang="en-US" sz="2800" dirty="0" smtClean="0"/>
              <a:t>The Operator in a </a:t>
            </a:r>
            <a:r>
              <a:rPr lang="en-US" sz="2800" dirty="0" err="1" smtClean="0"/>
              <a:t>PaaS</a:t>
            </a:r>
            <a:r>
              <a:rPr lang="en-US" sz="2800" dirty="0" smtClean="0"/>
              <a:t> era</a:t>
            </a:r>
            <a:endParaRPr lang="en-US" sz="2800" dirty="0"/>
          </a:p>
        </p:txBody>
      </p:sp>
      <p:grpSp>
        <p:nvGrpSpPr>
          <p:cNvPr id="5" name="Group 4"/>
          <p:cNvGrpSpPr/>
          <p:nvPr/>
        </p:nvGrpSpPr>
        <p:grpSpPr>
          <a:xfrm>
            <a:off x="3589134" y="118305"/>
            <a:ext cx="4384261" cy="4339411"/>
            <a:chOff x="3589130" y="118289"/>
            <a:chExt cx="4384261" cy="4339411"/>
          </a:xfrm>
        </p:grpSpPr>
        <p:sp>
          <p:nvSpPr>
            <p:cNvPr id="6" name="Rectangle 5"/>
            <p:cNvSpPr/>
            <p:nvPr/>
          </p:nvSpPr>
          <p:spPr>
            <a:xfrm>
              <a:off x="3589130" y="118289"/>
              <a:ext cx="4384261" cy="4339411"/>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75965" y="265042"/>
              <a:ext cx="3905697" cy="4045902"/>
            </a:xfrm>
            <a:prstGeom prst="rect">
              <a:avLst/>
            </a:prstGeom>
          </p:spPr>
        </p:pic>
      </p:grpSp>
      <p:sp>
        <p:nvSpPr>
          <p:cNvPr id="8" name="TextBox 7"/>
          <p:cNvSpPr txBox="1"/>
          <p:nvPr/>
        </p:nvSpPr>
        <p:spPr>
          <a:xfrm>
            <a:off x="407688" y="4629517"/>
            <a:ext cx="1018503" cy="369332"/>
          </a:xfrm>
          <a:prstGeom prst="rect">
            <a:avLst/>
          </a:prstGeom>
          <a:noFill/>
        </p:spPr>
        <p:txBody>
          <a:bodyPr wrap="none" rtlCol="0">
            <a:spAutoFit/>
          </a:bodyPr>
          <a:lstStyle/>
          <a:p>
            <a:pPr algn="ctr"/>
            <a:r>
              <a:rPr lang="en-US" dirty="0" err="1" smtClean="0">
                <a:solidFill>
                  <a:srgbClr val="FFFFFF"/>
                </a:solidFill>
              </a:rPr>
              <a:t>DevOps</a:t>
            </a:r>
            <a:endParaRPr lang="en-US" dirty="0" smtClean="0">
              <a:solidFill>
                <a:srgbClr val="FFFFFF"/>
              </a:solidFill>
            </a:endParaRPr>
          </a:p>
        </p:txBody>
      </p:sp>
    </p:spTree>
    <p:extLst>
      <p:ext uri="{BB962C8B-B14F-4D97-AF65-F5344CB8AC3E}">
        <p14:creationId xmlns:p14="http://schemas.microsoft.com/office/powerpoint/2010/main" val="154359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398" y="4684996"/>
            <a:ext cx="4310962" cy="460375"/>
          </a:xfrm>
        </p:spPr>
        <p:txBody>
          <a:bodyPr/>
          <a:lstStyle/>
          <a:p>
            <a:r>
              <a:rPr lang="en-US" sz="2000" dirty="0" smtClean="0">
                <a:solidFill>
                  <a:schemeClr val="bg1"/>
                </a:solidFill>
              </a:rPr>
              <a:t>Day #2 Operations</a:t>
            </a:r>
            <a:endParaRPr lang="en-US" sz="2000" dirty="0">
              <a:solidFill>
                <a:schemeClr val="bg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5403" y="24421"/>
            <a:ext cx="8731833" cy="4557788"/>
          </a:xfrm>
          <a:prstGeom prst="rect">
            <a:avLst/>
          </a:prstGeom>
        </p:spPr>
      </p:pic>
    </p:spTree>
    <p:extLst>
      <p:ext uri="{BB962C8B-B14F-4D97-AF65-F5344CB8AC3E}">
        <p14:creationId xmlns:p14="http://schemas.microsoft.com/office/powerpoint/2010/main" val="350850302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4916" y="125684"/>
            <a:ext cx="7700994" cy="4298989"/>
          </a:xfrm>
          <a:prstGeom prst="rect">
            <a:avLst/>
          </a:prstGeom>
        </p:spPr>
      </p:pic>
      <p:sp>
        <p:nvSpPr>
          <p:cNvPr id="3" name="TextBox 2"/>
          <p:cNvSpPr txBox="1"/>
          <p:nvPr/>
        </p:nvSpPr>
        <p:spPr>
          <a:xfrm>
            <a:off x="155634" y="2880066"/>
            <a:ext cx="1403524" cy="369332"/>
          </a:xfrm>
          <a:prstGeom prst="rect">
            <a:avLst/>
          </a:prstGeom>
          <a:solidFill>
            <a:schemeClr val="bg1"/>
          </a:solidFill>
          <a:scene3d>
            <a:camera prst="orthographicFront"/>
            <a:lightRig rig="threePt" dir="t"/>
          </a:scene3d>
          <a:sp3d>
            <a:bevelT/>
          </a:sp3d>
        </p:spPr>
        <p:txBody>
          <a:bodyPr wrap="none" rtlCol="0">
            <a:spAutoFit/>
          </a:bodyPr>
          <a:lstStyle/>
          <a:p>
            <a:pPr algn="ctr"/>
            <a:r>
              <a:rPr lang="en-US" dirty="0" smtClean="0">
                <a:solidFill>
                  <a:schemeClr val="bg2"/>
                </a:solidFill>
              </a:rPr>
              <a:t>Day #2 Ops</a:t>
            </a:r>
          </a:p>
        </p:txBody>
      </p:sp>
    </p:spTree>
    <p:extLst>
      <p:ext uri="{BB962C8B-B14F-4D97-AF65-F5344CB8AC3E}">
        <p14:creationId xmlns:p14="http://schemas.microsoft.com/office/powerpoint/2010/main" val="211253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Shape 428"/>
          <p:cNvSpPr txBox="1">
            <a:spLocks noGrp="1"/>
          </p:cNvSpPr>
          <p:nvPr>
            <p:ph type="title"/>
          </p:nvPr>
        </p:nvSpPr>
        <p:spPr/>
        <p:txBody>
          <a:bodyPr numCol="1"/>
          <a:lstStyle/>
          <a:p>
            <a:pPr lvl="0"/>
            <a:r>
              <a:rPr lang="en-US" smtClean="0"/>
              <a:t>Continuous Delivery </a:t>
            </a:r>
            <a:endParaRPr lang="en-US"/>
          </a:p>
        </p:txBody>
      </p:sp>
      <p:sp>
        <p:nvSpPr>
          <p:cNvPr id="4" name="Text Placeholder 3"/>
          <p:cNvSpPr>
            <a:spLocks noGrp="1"/>
          </p:cNvSpPr>
          <p:nvPr>
            <p:ph type="body" sz="quarter" idx="13"/>
          </p:nvPr>
        </p:nvSpPr>
        <p:spPr/>
        <p:txBody>
          <a:bodyPr numCol="1"/>
          <a:lstStyle/>
          <a:p>
            <a:endParaRPr lang="en-US"/>
          </a:p>
        </p:txBody>
      </p:sp>
      <p:sp>
        <p:nvSpPr>
          <p:cNvPr id="429" name="Shape 429"/>
          <p:cNvSpPr/>
          <p:nvPr/>
        </p:nvSpPr>
        <p:spPr>
          <a:xfrm>
            <a:off x="500412" y="3090241"/>
            <a:ext cx="2634000"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Day 0</a:t>
            </a:r>
          </a:p>
        </p:txBody>
      </p:sp>
      <p:sp>
        <p:nvSpPr>
          <p:cNvPr id="430" name="Shape 430"/>
          <p:cNvSpPr/>
          <p:nvPr/>
        </p:nvSpPr>
        <p:spPr>
          <a:xfrm>
            <a:off x="3217046" y="3085826"/>
            <a:ext cx="3413399"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Day 1</a:t>
            </a:r>
          </a:p>
        </p:txBody>
      </p:sp>
      <p:sp>
        <p:nvSpPr>
          <p:cNvPr id="431" name="Shape 431"/>
          <p:cNvSpPr/>
          <p:nvPr/>
        </p:nvSpPr>
        <p:spPr>
          <a:xfrm>
            <a:off x="6747064" y="3087958"/>
            <a:ext cx="1952700"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Day 2</a:t>
            </a:r>
          </a:p>
        </p:txBody>
      </p:sp>
      <p:sp>
        <p:nvSpPr>
          <p:cNvPr id="432" name="Shape 432"/>
          <p:cNvSpPr/>
          <p:nvPr/>
        </p:nvSpPr>
        <p:spPr>
          <a:xfrm>
            <a:off x="496035" y="1062973"/>
            <a:ext cx="2634000"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Development</a:t>
            </a:r>
          </a:p>
        </p:txBody>
      </p:sp>
      <p:sp>
        <p:nvSpPr>
          <p:cNvPr id="433" name="Shape 433"/>
          <p:cNvSpPr/>
          <p:nvPr/>
        </p:nvSpPr>
        <p:spPr>
          <a:xfrm>
            <a:off x="3228348" y="1042871"/>
            <a:ext cx="3413399"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CI/CD</a:t>
            </a:r>
          </a:p>
        </p:txBody>
      </p:sp>
      <p:sp>
        <p:nvSpPr>
          <p:cNvPr id="434" name="Shape 434"/>
          <p:cNvSpPr/>
          <p:nvPr/>
        </p:nvSpPr>
        <p:spPr>
          <a:xfrm>
            <a:off x="6742687" y="1060687"/>
            <a:ext cx="1952700"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Operations</a:t>
            </a:r>
          </a:p>
        </p:txBody>
      </p:sp>
      <p:sp>
        <p:nvSpPr>
          <p:cNvPr id="435" name="Shape 435"/>
          <p:cNvSpPr/>
          <p:nvPr/>
        </p:nvSpPr>
        <p:spPr>
          <a:xfrm>
            <a:off x="469076" y="1992584"/>
            <a:ext cx="91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Specify</a:t>
            </a:r>
          </a:p>
        </p:txBody>
      </p:sp>
      <p:sp>
        <p:nvSpPr>
          <p:cNvPr id="436" name="Shape 436"/>
          <p:cNvSpPr/>
          <p:nvPr/>
        </p:nvSpPr>
        <p:spPr>
          <a:xfrm>
            <a:off x="1562136" y="1988171"/>
            <a:ext cx="91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Code</a:t>
            </a:r>
          </a:p>
        </p:txBody>
      </p:sp>
      <p:sp>
        <p:nvSpPr>
          <p:cNvPr id="437" name="Shape 437"/>
          <p:cNvSpPr/>
          <p:nvPr/>
        </p:nvSpPr>
        <p:spPr>
          <a:xfrm>
            <a:off x="6166997" y="2003388"/>
            <a:ext cx="91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Deploy</a:t>
            </a:r>
          </a:p>
        </p:txBody>
      </p:sp>
      <p:sp>
        <p:nvSpPr>
          <p:cNvPr id="438" name="Shape 438"/>
          <p:cNvSpPr/>
          <p:nvPr/>
        </p:nvSpPr>
        <p:spPr>
          <a:xfrm>
            <a:off x="2630765" y="1987707"/>
            <a:ext cx="91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Build</a:t>
            </a:r>
          </a:p>
        </p:txBody>
      </p:sp>
      <p:sp>
        <p:nvSpPr>
          <p:cNvPr id="439" name="Shape 439"/>
          <p:cNvSpPr/>
          <p:nvPr/>
        </p:nvSpPr>
        <p:spPr>
          <a:xfrm>
            <a:off x="3723825" y="1990146"/>
            <a:ext cx="91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Test /</a:t>
            </a:r>
          </a:p>
          <a:p>
            <a:pPr algn="ctr" defTabSz="457200">
              <a:buSzPct val="25000"/>
            </a:pPr>
            <a:r>
              <a:rPr lang="en-US" sz="1600">
                <a:solidFill>
                  <a:prstClr val="white"/>
                </a:solidFill>
                <a:latin typeface="Arial"/>
                <a:ea typeface="Arial"/>
                <a:cs typeface="Arial"/>
                <a:sym typeface="Arial"/>
              </a:rPr>
              <a:t>Verify</a:t>
            </a:r>
          </a:p>
        </p:txBody>
      </p:sp>
      <p:sp>
        <p:nvSpPr>
          <p:cNvPr id="440" name="Shape 440"/>
          <p:cNvSpPr/>
          <p:nvPr/>
        </p:nvSpPr>
        <p:spPr>
          <a:xfrm>
            <a:off x="4780438" y="1990147"/>
            <a:ext cx="1254299"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Package Repository</a:t>
            </a:r>
          </a:p>
        </p:txBody>
      </p:sp>
      <p:sp>
        <p:nvSpPr>
          <p:cNvPr id="441" name="Shape 441"/>
          <p:cNvSpPr/>
          <p:nvPr/>
        </p:nvSpPr>
        <p:spPr>
          <a:xfrm>
            <a:off x="7215571" y="1985733"/>
            <a:ext cx="148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Production Concerns</a:t>
            </a:r>
          </a:p>
        </p:txBody>
      </p:sp>
      <p:sp>
        <p:nvSpPr>
          <p:cNvPr id="442" name="Shape 442"/>
          <p:cNvSpPr txBox="1"/>
          <p:nvPr/>
        </p:nvSpPr>
        <p:spPr>
          <a:xfrm>
            <a:off x="2612487" y="3955682"/>
            <a:ext cx="1313999" cy="369299"/>
          </a:xfrm>
          <a:prstGeom prst="rect">
            <a:avLst/>
          </a:prstGeom>
          <a:noFill/>
          <a:ln>
            <a:noFill/>
          </a:ln>
        </p:spPr>
        <p:txBody>
          <a:bodyPr lIns="91425" tIns="45700" rIns="91425" bIns="45700" numCol="1" anchor="t" anchorCtr="0">
            <a:noAutofit/>
          </a:bodyPr>
          <a:lstStyle/>
          <a:p>
            <a:pPr algn="ctr" defTabSz="457200">
              <a:buSzPct val="25000"/>
            </a:pPr>
            <a:r>
              <a:rPr lang="en-US" dirty="0">
                <a:solidFill>
                  <a:srgbClr val="A6A6A6"/>
                </a:solidFill>
                <a:latin typeface="Arial"/>
                <a:ea typeface="Arial"/>
                <a:cs typeface="Arial"/>
                <a:sym typeface="Arial"/>
              </a:rPr>
              <a:t>Automated</a:t>
            </a:r>
          </a:p>
        </p:txBody>
      </p:sp>
      <p:sp>
        <p:nvSpPr>
          <p:cNvPr id="443" name="Shape 443"/>
          <p:cNvSpPr txBox="1"/>
          <p:nvPr/>
        </p:nvSpPr>
        <p:spPr>
          <a:xfrm>
            <a:off x="7289317" y="3953127"/>
            <a:ext cx="941699" cy="369299"/>
          </a:xfrm>
          <a:prstGeom prst="rect">
            <a:avLst/>
          </a:prstGeom>
          <a:noFill/>
          <a:ln>
            <a:noFill/>
          </a:ln>
        </p:spPr>
        <p:txBody>
          <a:bodyPr lIns="91425" tIns="45700" rIns="91425" bIns="45700" numCol="1" anchor="t" anchorCtr="0">
            <a:noAutofit/>
          </a:bodyPr>
          <a:lstStyle/>
          <a:p>
            <a:pPr algn="ctr" defTabSz="457200">
              <a:buSzPct val="25000"/>
            </a:pPr>
            <a:r>
              <a:rPr lang="en-US">
                <a:solidFill>
                  <a:srgbClr val="A6A6A6"/>
                </a:solidFill>
                <a:latin typeface="Arial"/>
                <a:ea typeface="Arial"/>
                <a:cs typeface="Arial"/>
                <a:sym typeface="Arial"/>
              </a:rPr>
              <a:t>Manual</a:t>
            </a:r>
          </a:p>
        </p:txBody>
      </p:sp>
      <p:cxnSp>
        <p:nvCxnSpPr>
          <p:cNvPr id="444" name="Shape 444"/>
          <p:cNvCxnSpPr/>
          <p:nvPr/>
        </p:nvCxnSpPr>
        <p:spPr>
          <a:xfrm>
            <a:off x="444025" y="4330312"/>
            <a:ext cx="6160200" cy="0"/>
          </a:xfrm>
          <a:prstGeom prst="straightConnector1">
            <a:avLst/>
          </a:prstGeom>
          <a:noFill/>
          <a:ln w="19050" cap="flat" cmpd="sng">
            <a:solidFill>
              <a:schemeClr val="bg1">
                <a:lumMod val="65000"/>
              </a:schemeClr>
            </a:solidFill>
            <a:prstDash val="solid"/>
            <a:round/>
            <a:headEnd type="stealth" w="lg" len="lg"/>
            <a:tailEnd type="stealth" w="lg" len="lg"/>
          </a:ln>
        </p:spPr>
      </p:cxnSp>
      <p:cxnSp>
        <p:nvCxnSpPr>
          <p:cNvPr id="445" name="Shape 445"/>
          <p:cNvCxnSpPr/>
          <p:nvPr/>
        </p:nvCxnSpPr>
        <p:spPr>
          <a:xfrm>
            <a:off x="6790417" y="4326907"/>
            <a:ext cx="1904100" cy="3299"/>
          </a:xfrm>
          <a:prstGeom prst="straightConnector1">
            <a:avLst/>
          </a:prstGeom>
          <a:noFill/>
          <a:ln w="19050" cap="flat" cmpd="sng">
            <a:solidFill>
              <a:schemeClr val="bg1">
                <a:lumMod val="65000"/>
              </a:schemeClr>
            </a:solidFill>
            <a:prstDash val="solid"/>
            <a:round/>
            <a:headEnd type="stealth" w="lg" len="lg"/>
            <a:tailEnd type="stealth" w="lg" len="lg"/>
          </a:ln>
        </p:spPr>
      </p:cxnSp>
    </p:spTree>
    <p:extLst>
      <p:ext uri="{BB962C8B-B14F-4D97-AF65-F5344CB8AC3E}">
        <p14:creationId xmlns:p14="http://schemas.microsoft.com/office/powerpoint/2010/main" val="12636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52587" y="1081669"/>
            <a:ext cx="7781544" cy="2253384"/>
            <a:chOff x="246781" y="839282"/>
            <a:chExt cx="4175527" cy="1564412"/>
          </a:xfrm>
        </p:grpSpPr>
        <p:sp>
          <p:nvSpPr>
            <p:cNvPr id="20" name="Rectangle 19"/>
            <p:cNvSpPr/>
            <p:nvPr/>
          </p:nvSpPr>
          <p:spPr>
            <a:xfrm>
              <a:off x="246781" y="839282"/>
              <a:ext cx="4175527" cy="662389"/>
            </a:xfrm>
            <a:prstGeom prst="rect">
              <a:avLst/>
            </a:prstGeom>
          </p:spPr>
          <p:txBody>
            <a:bodyPr wrap="square">
              <a:spAutoFit/>
            </a:bodyPr>
            <a:lstStyle/>
            <a:p>
              <a:r>
                <a:rPr lang="en-US" sz="2800" i="1" dirty="0" smtClean="0">
                  <a:solidFill>
                    <a:srgbClr val="4D4D4D"/>
                  </a:solidFill>
                  <a:latin typeface="Arial"/>
                </a:rPr>
                <a:t>"Cloud </a:t>
              </a:r>
              <a:r>
                <a:rPr lang="en-US" sz="2800" i="1" dirty="0">
                  <a:solidFill>
                    <a:srgbClr val="4D4D4D"/>
                  </a:solidFill>
                  <a:latin typeface="Arial"/>
                </a:rPr>
                <a:t>is about how you do computing, not where you do </a:t>
              </a:r>
              <a:r>
                <a:rPr lang="en-US" sz="2800" i="1" dirty="0" smtClean="0">
                  <a:solidFill>
                    <a:srgbClr val="4D4D4D"/>
                  </a:solidFill>
                  <a:latin typeface="Arial"/>
                </a:rPr>
                <a:t>computing"</a:t>
              </a:r>
              <a:endParaRPr lang="en-US" sz="2800" i="1" dirty="0">
                <a:solidFill>
                  <a:srgbClr val="4D4D4D"/>
                </a:solidFill>
                <a:latin typeface="Arial"/>
              </a:endParaRPr>
            </a:p>
          </p:txBody>
        </p:sp>
        <p:sp>
          <p:nvSpPr>
            <p:cNvPr id="21" name="TextBox 20"/>
            <p:cNvSpPr txBox="1"/>
            <p:nvPr/>
          </p:nvSpPr>
          <p:spPr>
            <a:xfrm>
              <a:off x="1911888" y="1762672"/>
              <a:ext cx="2510420" cy="641022"/>
            </a:xfrm>
            <a:prstGeom prst="rect">
              <a:avLst/>
            </a:prstGeom>
          </p:spPr>
          <p:txBody>
            <a:bodyPr wrap="square">
              <a:spAutoFit/>
            </a:bodyPr>
            <a:lstStyle>
              <a:defPPr>
                <a:defRPr lang="en-US"/>
              </a:defPPr>
              <a:lvl1pPr>
                <a:defRPr i="1"/>
              </a:lvl1pPr>
            </a:lstStyle>
            <a:p>
              <a:r>
                <a:rPr lang="en-US" dirty="0">
                  <a:solidFill>
                    <a:srgbClr val="4D4D4D"/>
                  </a:solidFill>
                  <a:latin typeface="Arial"/>
                </a:rPr>
                <a:t>Paul Maritz</a:t>
              </a:r>
              <a:r>
                <a:rPr lang="en-US" dirty="0" smtClean="0">
                  <a:solidFill>
                    <a:srgbClr val="4D4D4D"/>
                  </a:solidFill>
                  <a:latin typeface="Arial"/>
                </a:rPr>
                <a:t>,</a:t>
              </a:r>
            </a:p>
            <a:p>
              <a:r>
                <a:rPr lang="en-US" dirty="0" smtClean="0">
                  <a:solidFill>
                    <a:srgbClr val="4D4D4D"/>
                  </a:solidFill>
                  <a:latin typeface="Arial"/>
                </a:rPr>
                <a:t>Executive </a:t>
              </a:r>
              <a:r>
                <a:rPr lang="en-US" dirty="0">
                  <a:solidFill>
                    <a:srgbClr val="4D4D4D"/>
                  </a:solidFill>
                  <a:latin typeface="Arial"/>
                </a:rPr>
                <a:t>Chairman of the </a:t>
              </a:r>
              <a:r>
                <a:rPr lang="en-US" dirty="0" smtClean="0">
                  <a:solidFill>
                    <a:srgbClr val="4D4D4D"/>
                  </a:solidFill>
                  <a:latin typeface="Arial"/>
                </a:rPr>
                <a:t>Board</a:t>
              </a:r>
            </a:p>
            <a:p>
              <a:r>
                <a:rPr lang="en-US" dirty="0" smtClean="0">
                  <a:solidFill>
                    <a:srgbClr val="4D4D4D"/>
                  </a:solidFill>
                  <a:latin typeface="Arial"/>
                </a:rPr>
                <a:t>Pivotal</a:t>
              </a:r>
              <a:endParaRPr lang="en-US" dirty="0">
                <a:solidFill>
                  <a:srgbClr val="4D4D4D"/>
                </a:solidFill>
                <a:latin typeface="Arial"/>
              </a:endParaRPr>
            </a:p>
          </p:txBody>
        </p:sp>
      </p:grpSp>
    </p:spTree>
    <p:extLst>
      <p:ext uri="{BB962C8B-B14F-4D97-AF65-F5344CB8AC3E}">
        <p14:creationId xmlns:p14="http://schemas.microsoft.com/office/powerpoint/2010/main" val="174462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pic>
        <p:nvPicPr>
          <p:cNvPr id="803" name="Shape 803"/>
          <p:cNvPicPr preferRelativeResize="0"/>
          <p:nvPr/>
        </p:nvPicPr>
        <p:blipFill rotWithShape="1">
          <a:blip r:embed="rId3">
            <a:alphaModFix/>
          </a:blip>
          <a:srcRect/>
          <a:stretch/>
        </p:blipFill>
        <p:spPr>
          <a:xfrm>
            <a:off x="-33717" y="-11240"/>
            <a:ext cx="9177716" cy="5154740"/>
          </a:xfrm>
          <a:prstGeom prst="rect">
            <a:avLst/>
          </a:prstGeom>
          <a:noFill/>
          <a:ln>
            <a:noFill/>
          </a:ln>
        </p:spPr>
      </p:pic>
      <p:sp>
        <p:nvSpPr>
          <p:cNvPr id="804" name="Shape 804"/>
          <p:cNvSpPr/>
          <p:nvPr/>
        </p:nvSpPr>
        <p:spPr>
          <a:xfrm>
            <a:off x="5474435" y="3987014"/>
            <a:ext cx="3668764" cy="592470"/>
          </a:xfrm>
          <a:prstGeom prst="rect">
            <a:avLst/>
          </a:prstGeom>
          <a:noFill/>
          <a:ln>
            <a:noFill/>
          </a:ln>
        </p:spPr>
        <p:txBody>
          <a:bodyPr lIns="19050" tIns="19050" rIns="19050" bIns="19050" numCol="1" anchor="ctr" anchorCtr="0">
            <a:noAutofit/>
          </a:bodyPr>
          <a:lstStyle/>
          <a:p>
            <a:pPr marL="0" marR="0" lvl="0" indent="0" algn="l" rtl="0">
              <a:spcBef>
                <a:spcPts val="0"/>
              </a:spcBef>
              <a:buSzPct val="25000"/>
              <a:buNone/>
            </a:pPr>
            <a:r>
              <a:rPr lang="en-US" sz="1800" b="0" i="0" u="none" strike="noStrike" cap="none" baseline="0" dirty="0">
                <a:solidFill>
                  <a:srgbClr val="FFFFFF"/>
                </a:solidFill>
                <a:latin typeface="Calibri"/>
                <a:ea typeface="Calibri"/>
                <a:cs typeface="Calibri"/>
                <a:sym typeface="Calibri"/>
              </a:rPr>
              <a:t>-Richard </a:t>
            </a:r>
            <a:r>
              <a:rPr lang="en-US" sz="1800" b="0" i="0" u="none" strike="noStrike" cap="none" baseline="0" dirty="0" err="1">
                <a:solidFill>
                  <a:srgbClr val="FFFFFF"/>
                </a:solidFill>
                <a:latin typeface="Calibri"/>
                <a:ea typeface="Calibri"/>
                <a:cs typeface="Calibri"/>
                <a:sym typeface="Calibri"/>
              </a:rPr>
              <a:t>Leurig</a:t>
            </a:r>
            <a:r>
              <a:rPr lang="en-US" sz="1800" b="0" i="0" u="none" strike="noStrike" cap="none" baseline="0" dirty="0">
                <a:solidFill>
                  <a:srgbClr val="FFFFFF"/>
                </a:solidFill>
                <a:latin typeface="Calibri"/>
                <a:ea typeface="Calibri"/>
                <a:cs typeface="Calibri"/>
                <a:sym typeface="Calibri"/>
              </a:rPr>
              <a:t>, </a:t>
            </a:r>
          </a:p>
          <a:p>
            <a:pPr marL="0" marR="0" lvl="0" indent="0" algn="l" rtl="0">
              <a:spcBef>
                <a:spcPts val="0"/>
              </a:spcBef>
              <a:buSzPct val="25000"/>
              <a:buNone/>
            </a:pPr>
            <a:r>
              <a:rPr lang="en-US" sz="1800" b="0" i="0" u="none" strike="noStrike" cap="none" baseline="0" dirty="0">
                <a:solidFill>
                  <a:srgbClr val="FFFFFF"/>
                </a:solidFill>
                <a:latin typeface="Calibri"/>
                <a:ea typeface="Calibri"/>
                <a:cs typeface="Calibri"/>
                <a:sym typeface="Calibri"/>
              </a:rPr>
              <a:t>SVP Innovation Development Center</a:t>
            </a:r>
          </a:p>
        </p:txBody>
      </p:sp>
      <p:sp>
        <p:nvSpPr>
          <p:cNvPr id="805" name="Shape 805"/>
          <p:cNvSpPr/>
          <p:nvPr/>
        </p:nvSpPr>
        <p:spPr>
          <a:xfrm>
            <a:off x="207092" y="1234761"/>
            <a:ext cx="2463260" cy="2769990"/>
          </a:xfrm>
          <a:prstGeom prst="rect">
            <a:avLst/>
          </a:prstGeom>
          <a:noFill/>
          <a:ln>
            <a:noFill/>
          </a:ln>
        </p:spPr>
        <p:txBody>
          <a:bodyPr lIns="0" tIns="0" rIns="0" bIns="0" numCol="1" anchor="t" anchorCtr="0">
            <a:noAutofit/>
          </a:bodyPr>
          <a:lstStyle/>
          <a:p>
            <a:pPr marL="0" marR="0" lvl="0" indent="0" algn="l" rtl="0">
              <a:spcBef>
                <a:spcPts val="0"/>
              </a:spcBef>
              <a:buSzPct val="25000"/>
              <a:buNone/>
            </a:pPr>
            <a:r>
              <a:rPr lang="en-US" sz="1800" b="0" i="0" u="none" strike="noStrike" cap="none" baseline="0" dirty="0">
                <a:solidFill>
                  <a:srgbClr val="FFFFFF"/>
                </a:solidFill>
                <a:latin typeface="Arial"/>
                <a:ea typeface="Calibri"/>
                <a:cs typeface="Arial"/>
                <a:sym typeface="Calibri"/>
              </a:rPr>
              <a:t>“Moving to a Cloud Native Platform is more than a technological transformation.</a:t>
            </a:r>
          </a:p>
          <a:p>
            <a:pPr marL="0" marR="0" lvl="0" indent="0" algn="l" rtl="0">
              <a:spcBef>
                <a:spcPts val="0"/>
              </a:spcBef>
              <a:buNone/>
            </a:pPr>
            <a:endParaRPr sz="1800" b="0" i="0" u="none" strike="noStrike" cap="none" baseline="0" dirty="0">
              <a:solidFill>
                <a:srgbClr val="FFFFFF"/>
              </a:solidFill>
              <a:latin typeface="Arial"/>
              <a:ea typeface="Calibri"/>
              <a:cs typeface="Arial"/>
              <a:sym typeface="Calibri"/>
            </a:endParaRPr>
          </a:p>
          <a:p>
            <a:pPr marL="0" marR="0" lvl="0" indent="0" algn="l" rtl="0">
              <a:spcBef>
                <a:spcPts val="0"/>
              </a:spcBef>
              <a:buSzPct val="25000"/>
              <a:buNone/>
            </a:pPr>
            <a:r>
              <a:rPr lang="en-US" sz="1800" b="0" i="0" u="none" strike="noStrike" cap="none" baseline="0" dirty="0">
                <a:solidFill>
                  <a:srgbClr val="FFFFFF"/>
                </a:solidFill>
                <a:latin typeface="Arial"/>
                <a:ea typeface="Calibri"/>
                <a:cs typeface="Arial"/>
                <a:sym typeface="Calibri"/>
              </a:rPr>
              <a:t>It’s a new way to develop products…It’s the most exciting thing we’ve done in the last 12 months.”</a:t>
            </a:r>
          </a:p>
        </p:txBody>
      </p:sp>
      <p:pic>
        <p:nvPicPr>
          <p:cNvPr id="806" name="Shape 806"/>
          <p:cNvPicPr preferRelativeResize="0"/>
          <p:nvPr/>
        </p:nvPicPr>
        <p:blipFill rotWithShape="1">
          <a:blip r:embed="rId4">
            <a:alphaModFix/>
          </a:blip>
          <a:srcRect/>
          <a:stretch/>
        </p:blipFill>
        <p:spPr>
          <a:xfrm>
            <a:off x="254590" y="200232"/>
            <a:ext cx="1933211" cy="782310"/>
          </a:xfrm>
          <a:prstGeom prst="rect">
            <a:avLst/>
          </a:prstGeom>
          <a:noFill/>
          <a:ln>
            <a:noFill/>
          </a:ln>
        </p:spPr>
      </p:pic>
      <p:pic>
        <p:nvPicPr>
          <p:cNvPr id="6" name="Picture 5" descr="Pivotal_Whit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86423" y="4854091"/>
            <a:ext cx="712061" cy="173736"/>
          </a:xfrm>
          <a:prstGeom prst="rect">
            <a:avLst/>
          </a:prstGeom>
        </p:spPr>
      </p:pic>
      <p:sp>
        <p:nvSpPr>
          <p:cNvPr id="2" name="Rectangle 1"/>
          <p:cNvSpPr/>
          <p:nvPr/>
        </p:nvSpPr>
        <p:spPr>
          <a:xfrm>
            <a:off x="6715197" y="94435"/>
            <a:ext cx="2283287" cy="1169551"/>
          </a:xfrm>
          <a:prstGeom prst="rect">
            <a:avLst/>
          </a:prstGeom>
        </p:spPr>
        <p:txBody>
          <a:bodyPr wrap="square">
            <a:spAutoFit/>
          </a:bodyPr>
          <a:lstStyle/>
          <a:p>
            <a:pPr algn="ctr"/>
            <a:r>
              <a:rPr lang="en-US" sz="1400" dirty="0" err="1">
                <a:solidFill>
                  <a:schemeClr val="bg1"/>
                </a:solidFill>
              </a:rPr>
              <a:t>CoreLogic</a:t>
            </a:r>
            <a:r>
              <a:rPr lang="en-US" sz="1400" dirty="0">
                <a:solidFill>
                  <a:schemeClr val="bg1"/>
                </a:solidFill>
              </a:rPr>
              <a:t>, Inc. </a:t>
            </a:r>
            <a:r>
              <a:rPr lang="en-US" sz="1400" dirty="0" smtClean="0">
                <a:solidFill>
                  <a:schemeClr val="bg1"/>
                </a:solidFill>
              </a:rPr>
              <a:t>is a $1.4B provider of  </a:t>
            </a:r>
            <a:r>
              <a:rPr lang="en-US" sz="1400" dirty="0">
                <a:solidFill>
                  <a:schemeClr val="bg1"/>
                </a:solidFill>
              </a:rPr>
              <a:t>financial, property and consumer information, analytics and business intelligence.</a:t>
            </a:r>
          </a:p>
        </p:txBody>
      </p:sp>
    </p:spTree>
    <p:extLst>
      <p:ext uri="{BB962C8B-B14F-4D97-AF65-F5344CB8AC3E}">
        <p14:creationId xmlns:p14="http://schemas.microsoft.com/office/powerpoint/2010/main" val="33074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Shape 969"/>
          <p:cNvSpPr txBox="1">
            <a:spLocks noGrp="1"/>
          </p:cNvSpPr>
          <p:nvPr>
            <p:ph type="title"/>
          </p:nvPr>
        </p:nvSpPr>
        <p:spPr>
          <a:xfrm>
            <a:off x="366712" y="325437"/>
            <a:ext cx="8410574" cy="460374"/>
          </a:xfrm>
          <a:prstGeom prst="rect">
            <a:avLst/>
          </a:prstGeom>
          <a:noFill/>
          <a:ln>
            <a:noFill/>
          </a:ln>
        </p:spPr>
        <p:txBody>
          <a:bodyPr lIns="0" tIns="0" rIns="0" bIns="0" numCol="1"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baseline="0" dirty="0" smtClean="0">
                <a:solidFill>
                  <a:schemeClr val="dk2"/>
                </a:solidFill>
                <a:latin typeface="Arial"/>
                <a:ea typeface="Arial"/>
                <a:cs typeface="Arial"/>
                <a:sym typeface="Arial"/>
              </a:rPr>
              <a:t>Pivotal</a:t>
            </a:r>
            <a:r>
              <a:rPr lang="en-US" sz="3200" b="0" i="0" u="none" strike="noStrike" cap="none" dirty="0" smtClean="0">
                <a:solidFill>
                  <a:schemeClr val="dk2"/>
                </a:solidFill>
                <a:latin typeface="Arial"/>
                <a:ea typeface="Arial"/>
                <a:cs typeface="Arial"/>
                <a:sym typeface="Arial"/>
              </a:rPr>
              <a:t> Cloud Foundry Customer Quotes:</a:t>
            </a:r>
            <a:endParaRPr lang="en-US" sz="3200" b="0" i="0" u="none" strike="noStrike" cap="none" baseline="0" dirty="0">
              <a:solidFill>
                <a:schemeClr val="dk2"/>
              </a:solidFill>
              <a:latin typeface="Arial"/>
              <a:ea typeface="Arial"/>
              <a:cs typeface="Arial"/>
              <a:sym typeface="Arial"/>
            </a:endParaRPr>
          </a:p>
        </p:txBody>
      </p:sp>
      <p:pic>
        <p:nvPicPr>
          <p:cNvPr id="971" name="Shape 971"/>
          <p:cNvPicPr preferRelativeResize="0"/>
          <p:nvPr/>
        </p:nvPicPr>
        <p:blipFill rotWithShape="1">
          <a:blip r:embed="rId3" cstate="print">
            <a:alphaModFix/>
            <a:extLst>
              <a:ext uri="{28A0092B-C50C-407E-A947-70E740481C1C}">
                <a14:useLocalDpi xmlns:a14="http://schemas.microsoft.com/office/drawing/2010/main"/>
              </a:ext>
            </a:extLst>
          </a:blip>
          <a:srcRect t="31044" b="27564"/>
          <a:stretch/>
        </p:blipFill>
        <p:spPr>
          <a:xfrm>
            <a:off x="514089" y="2162561"/>
            <a:ext cx="1054183" cy="436349"/>
          </a:xfrm>
          <a:prstGeom prst="rect">
            <a:avLst/>
          </a:prstGeom>
          <a:noFill/>
          <a:ln>
            <a:noFill/>
          </a:ln>
        </p:spPr>
      </p:pic>
      <p:sp>
        <p:nvSpPr>
          <p:cNvPr id="973" name="Shape 973"/>
          <p:cNvSpPr txBox="1"/>
          <p:nvPr/>
        </p:nvSpPr>
        <p:spPr>
          <a:xfrm>
            <a:off x="1726101" y="3098745"/>
            <a:ext cx="6272744" cy="523219"/>
          </a:xfrm>
          <a:prstGeom prst="rect">
            <a:avLst/>
          </a:prstGeom>
          <a:noFill/>
          <a:ln>
            <a:noFill/>
          </a:ln>
        </p:spPr>
        <p:txBody>
          <a:bodyPr lIns="91425" tIns="45700" rIns="91425" bIns="45700" numCol="1" anchor="t" anchorCtr="0">
            <a:noAutofit/>
          </a:bodyPr>
          <a:lstStyle/>
          <a:p>
            <a:pPr marL="0" marR="0" lvl="0" indent="0" algn="l" rtl="0">
              <a:spcBef>
                <a:spcPts val="0"/>
              </a:spcBef>
              <a:buSzPct val="25000"/>
              <a:buNone/>
            </a:pPr>
            <a:r>
              <a:rPr lang="en-US" sz="1400" b="0" i="1" u="none" strike="noStrike" cap="none" baseline="0" dirty="0">
                <a:solidFill>
                  <a:schemeClr val="dk1"/>
                </a:solidFill>
                <a:latin typeface="Arial"/>
                <a:ea typeface="Arial"/>
                <a:cs typeface="Arial"/>
                <a:sym typeface="Arial"/>
              </a:rPr>
              <a:t>“18 lines of code to get a database, messaging middleware and an </a:t>
            </a:r>
            <a:r>
              <a:rPr lang="en-US" sz="1400" b="0" i="1" u="none" strike="noStrike" cap="none" baseline="0" dirty="0" smtClean="0">
                <a:solidFill>
                  <a:schemeClr val="dk1"/>
                </a:solidFill>
                <a:latin typeface="Arial"/>
                <a:ea typeface="Arial"/>
                <a:cs typeface="Arial"/>
                <a:sym typeface="Arial"/>
              </a:rPr>
              <a:t>app server </a:t>
            </a:r>
            <a:r>
              <a:rPr lang="en-US" sz="1400" b="0" i="1" u="none" strike="noStrike" cap="none" baseline="0" dirty="0">
                <a:solidFill>
                  <a:schemeClr val="dk1"/>
                </a:solidFill>
                <a:latin typeface="Arial"/>
                <a:ea typeface="Arial"/>
                <a:cs typeface="Arial"/>
                <a:sym typeface="Arial"/>
              </a:rPr>
              <a:t>- kind of amazing!”</a:t>
            </a:r>
          </a:p>
        </p:txBody>
      </p:sp>
      <p:pic>
        <p:nvPicPr>
          <p:cNvPr id="974" name="Shape 97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61203" y="3001615"/>
            <a:ext cx="601396" cy="501164"/>
          </a:xfrm>
          <a:prstGeom prst="rect">
            <a:avLst/>
          </a:prstGeom>
          <a:noFill/>
          <a:ln>
            <a:noFill/>
          </a:ln>
        </p:spPr>
      </p:pic>
      <p:sp>
        <p:nvSpPr>
          <p:cNvPr id="975" name="Shape 975"/>
          <p:cNvSpPr txBox="1"/>
          <p:nvPr/>
        </p:nvSpPr>
        <p:spPr>
          <a:xfrm>
            <a:off x="1737231" y="1882932"/>
            <a:ext cx="6450787" cy="954106"/>
          </a:xfrm>
          <a:prstGeom prst="rect">
            <a:avLst/>
          </a:prstGeom>
          <a:noFill/>
          <a:ln>
            <a:noFill/>
          </a:ln>
        </p:spPr>
        <p:txBody>
          <a:bodyPr lIns="91425" tIns="45700" rIns="91425" bIns="45700" numCol="1" anchor="t" anchorCtr="0">
            <a:noAutofit/>
          </a:bodyPr>
          <a:lstStyle/>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“From 2 months for provisioning servers to deliver product in less than 5 weeks”</a:t>
            </a:r>
            <a:br>
              <a:rPr lang="en-US" sz="1400" b="0" i="1" u="none" strike="noStrike" cap="none" baseline="0">
                <a:solidFill>
                  <a:schemeClr val="dk1"/>
                </a:solidFill>
                <a:latin typeface="Arial"/>
                <a:ea typeface="Arial"/>
                <a:cs typeface="Arial"/>
                <a:sym typeface="Arial"/>
              </a:rPr>
            </a:br>
            <a:endParaRPr lang="en-US" sz="1400" b="0" i="1" u="none" strike="noStrike" cap="none" baseline="0">
              <a:solidFill>
                <a:schemeClr val="dk1"/>
              </a:solidFill>
              <a:latin typeface="Arial"/>
              <a:ea typeface="Arial"/>
              <a:cs typeface="Arial"/>
              <a:sym typeface="Arial"/>
            </a:endParaRPr>
          </a:p>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“The lean, agile product development practice we’ve stood up in partnership with Pivotal labs is a vehicle for cultural transformation.”</a:t>
            </a:r>
          </a:p>
        </p:txBody>
      </p:sp>
      <p:cxnSp>
        <p:nvCxnSpPr>
          <p:cNvPr id="976" name="Shape 976"/>
          <p:cNvCxnSpPr/>
          <p:nvPr/>
        </p:nvCxnSpPr>
        <p:spPr>
          <a:xfrm rot="10800000">
            <a:off x="1800753" y="1738137"/>
            <a:ext cx="6363980" cy="27018"/>
          </a:xfrm>
          <a:prstGeom prst="straightConnector1">
            <a:avLst/>
          </a:prstGeom>
          <a:noFill/>
          <a:ln w="19050" cap="flat" cmpd="sng">
            <a:solidFill>
              <a:srgbClr val="B8B8B8"/>
            </a:solidFill>
            <a:prstDash val="solid"/>
            <a:round/>
            <a:headEnd type="none" w="med" len="med"/>
            <a:tailEnd type="none" w="med" len="med"/>
          </a:ln>
        </p:spPr>
      </p:cxnSp>
      <p:cxnSp>
        <p:nvCxnSpPr>
          <p:cNvPr id="977" name="Shape 977"/>
          <p:cNvCxnSpPr/>
          <p:nvPr/>
        </p:nvCxnSpPr>
        <p:spPr>
          <a:xfrm rot="10800000">
            <a:off x="1800753" y="2913413"/>
            <a:ext cx="6363980" cy="27018"/>
          </a:xfrm>
          <a:prstGeom prst="straightConnector1">
            <a:avLst/>
          </a:prstGeom>
          <a:noFill/>
          <a:ln w="19050" cap="flat" cmpd="sng">
            <a:solidFill>
              <a:srgbClr val="B8B8B8"/>
            </a:solidFill>
            <a:prstDash val="solid"/>
            <a:round/>
            <a:headEnd type="none" w="med" len="med"/>
            <a:tailEnd type="none" w="med" len="med"/>
          </a:ln>
        </p:spPr>
      </p:cxnSp>
      <p:pic>
        <p:nvPicPr>
          <p:cNvPr id="979" name="Shape 97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46658" y="967777"/>
            <a:ext cx="872022" cy="617274"/>
          </a:xfrm>
          <a:prstGeom prst="rect">
            <a:avLst/>
          </a:prstGeom>
          <a:noFill/>
          <a:ln>
            <a:noFill/>
          </a:ln>
        </p:spPr>
      </p:pic>
      <p:sp>
        <p:nvSpPr>
          <p:cNvPr id="980" name="Shape 980"/>
          <p:cNvSpPr txBox="1"/>
          <p:nvPr/>
        </p:nvSpPr>
        <p:spPr>
          <a:xfrm>
            <a:off x="1740380" y="1186930"/>
            <a:ext cx="3353462" cy="307777"/>
          </a:xfrm>
          <a:prstGeom prst="rect">
            <a:avLst/>
          </a:prstGeom>
          <a:noFill/>
          <a:ln>
            <a:noFill/>
          </a:ln>
        </p:spPr>
        <p:txBody>
          <a:bodyPr lIns="91425" tIns="45700" rIns="91425" bIns="45700" numCol="1" anchor="t" anchorCtr="0">
            <a:noAutofit/>
          </a:bodyPr>
          <a:lstStyle/>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“App in 10 weeks instead of 9 months”</a:t>
            </a:r>
          </a:p>
        </p:txBody>
      </p:sp>
    </p:spTree>
    <p:extLst>
      <p:ext uri="{BB962C8B-B14F-4D97-AF65-F5344CB8AC3E}">
        <p14:creationId xmlns:p14="http://schemas.microsoft.com/office/powerpoint/2010/main" val="235475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Three Eras of IT </a:t>
            </a:r>
            <a:endParaRPr lang="en-US" dirty="0"/>
          </a:p>
        </p:txBody>
      </p:sp>
      <p:grpSp>
        <p:nvGrpSpPr>
          <p:cNvPr id="9" name="Group 8"/>
          <p:cNvGrpSpPr/>
          <p:nvPr/>
        </p:nvGrpSpPr>
        <p:grpSpPr>
          <a:xfrm>
            <a:off x="1679981" y="1586798"/>
            <a:ext cx="4088855" cy="292388"/>
            <a:chOff x="2154928" y="2185727"/>
            <a:chExt cx="4088855" cy="292388"/>
          </a:xfrm>
        </p:grpSpPr>
        <p:sp>
          <p:nvSpPr>
            <p:cNvPr id="10" name="TextBox 9"/>
            <p:cNvSpPr txBox="1"/>
            <p:nvPr/>
          </p:nvSpPr>
          <p:spPr>
            <a:xfrm>
              <a:off x="2154928" y="2185727"/>
              <a:ext cx="555536" cy="292388"/>
            </a:xfrm>
            <a:prstGeom prst="rect">
              <a:avLst/>
            </a:prstGeom>
            <a:noFill/>
          </p:spPr>
          <p:txBody>
            <a:bodyPr wrap="none" rtlCol="0">
              <a:spAutoFit/>
            </a:bodyPr>
            <a:lstStyle/>
            <a:p>
              <a:pPr algn="ctr"/>
              <a:r>
                <a:rPr lang="en-US" sz="1300" dirty="0" smtClean="0">
                  <a:solidFill>
                    <a:srgbClr val="008881"/>
                  </a:solidFill>
                  <a:latin typeface="Arial"/>
                  <a:cs typeface="Arial"/>
                </a:rPr>
                <a:t>1960</a:t>
              </a:r>
            </a:p>
          </p:txBody>
        </p:sp>
        <p:sp>
          <p:nvSpPr>
            <p:cNvPr id="11" name="TextBox 10"/>
            <p:cNvSpPr txBox="1"/>
            <p:nvPr/>
          </p:nvSpPr>
          <p:spPr>
            <a:xfrm>
              <a:off x="3959397" y="2185727"/>
              <a:ext cx="555536" cy="292388"/>
            </a:xfrm>
            <a:prstGeom prst="rect">
              <a:avLst/>
            </a:prstGeom>
            <a:noFill/>
          </p:spPr>
          <p:txBody>
            <a:bodyPr wrap="none" rtlCol="0">
              <a:spAutoFit/>
            </a:bodyPr>
            <a:lstStyle/>
            <a:p>
              <a:pPr algn="ctr"/>
              <a:r>
                <a:rPr lang="en-US" sz="1300" smtClean="0">
                  <a:solidFill>
                    <a:srgbClr val="008881"/>
                  </a:solidFill>
                  <a:latin typeface="Arial"/>
                  <a:cs typeface="Arial"/>
                </a:rPr>
                <a:t>1980</a:t>
              </a:r>
              <a:endParaRPr lang="en-US" sz="1300" dirty="0" smtClean="0">
                <a:solidFill>
                  <a:srgbClr val="008881"/>
                </a:solidFill>
                <a:latin typeface="Arial"/>
                <a:cs typeface="Arial"/>
              </a:endParaRPr>
            </a:p>
          </p:txBody>
        </p:sp>
        <p:sp>
          <p:nvSpPr>
            <p:cNvPr id="12" name="TextBox 11"/>
            <p:cNvSpPr txBox="1"/>
            <p:nvPr/>
          </p:nvSpPr>
          <p:spPr>
            <a:xfrm>
              <a:off x="5688247" y="2185727"/>
              <a:ext cx="555536" cy="292388"/>
            </a:xfrm>
            <a:prstGeom prst="rect">
              <a:avLst/>
            </a:prstGeom>
            <a:noFill/>
          </p:spPr>
          <p:txBody>
            <a:bodyPr wrap="none" rtlCol="0">
              <a:spAutoFit/>
            </a:bodyPr>
            <a:lstStyle/>
            <a:p>
              <a:pPr algn="ctr"/>
              <a:r>
                <a:rPr lang="en-US" sz="1300" dirty="0" smtClean="0">
                  <a:solidFill>
                    <a:srgbClr val="008881"/>
                  </a:solidFill>
                  <a:latin typeface="Arial"/>
                  <a:cs typeface="Arial"/>
                </a:rPr>
                <a:t>2005</a:t>
              </a:r>
            </a:p>
          </p:txBody>
        </p:sp>
      </p:grpSp>
      <p:grpSp>
        <p:nvGrpSpPr>
          <p:cNvPr id="40" name="Group 39"/>
          <p:cNvGrpSpPr/>
          <p:nvPr/>
        </p:nvGrpSpPr>
        <p:grpSpPr>
          <a:xfrm>
            <a:off x="225462" y="948071"/>
            <a:ext cx="8551838" cy="1769715"/>
            <a:chOff x="233080" y="948057"/>
            <a:chExt cx="8460740" cy="1769715"/>
          </a:xfrm>
        </p:grpSpPr>
        <p:cxnSp>
          <p:nvCxnSpPr>
            <p:cNvPr id="21" name="Straight Connector 20"/>
            <p:cNvCxnSpPr/>
            <p:nvPr/>
          </p:nvCxnSpPr>
          <p:spPr>
            <a:xfrm>
              <a:off x="233080" y="1465512"/>
              <a:ext cx="8460740" cy="0"/>
            </a:xfrm>
            <a:prstGeom prst="line">
              <a:avLst/>
            </a:prstGeom>
            <a:ln w="9525" cap="rnd" cmpd="sng">
              <a:solidFill>
                <a:schemeClr val="tx2"/>
              </a:solidFill>
              <a:prstDash val="sysDot"/>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1915800" y="948057"/>
              <a:ext cx="1635615" cy="1492716"/>
            </a:xfrm>
            <a:prstGeom prst="rect">
              <a:avLst/>
            </a:prstGeom>
          </p:spPr>
          <p:txBody>
            <a:bodyPr wrap="square">
              <a:spAutoFit/>
            </a:bodyPr>
            <a:lstStyle/>
            <a:p>
              <a:pPr algn="ctr"/>
              <a:r>
                <a:rPr lang="en-US" sz="1300" b="1" dirty="0" smtClean="0">
                  <a:solidFill>
                    <a:srgbClr val="008881"/>
                  </a:solidFill>
                  <a:cs typeface="Arial"/>
                </a:rPr>
                <a:t>Mainframe</a:t>
              </a:r>
              <a:endParaRPr lang="en-US" sz="1300" b="1" dirty="0">
                <a:solidFill>
                  <a:srgbClr val="008881"/>
                </a:solidFill>
                <a:cs typeface="Arial"/>
              </a:endParaRPr>
            </a:p>
            <a:p>
              <a:pPr algn="ctr"/>
              <a:endParaRPr lang="en-US" sz="1300" b="1" dirty="0" smtClean="0">
                <a:solidFill>
                  <a:srgbClr val="008881"/>
                </a:solidFill>
                <a:cs typeface="Arial"/>
              </a:endParaRPr>
            </a:p>
            <a:p>
              <a:pPr algn="ctr"/>
              <a:endParaRPr lang="en-US" sz="1300" b="1" dirty="0">
                <a:solidFill>
                  <a:srgbClr val="008881"/>
                </a:solidFill>
                <a:cs typeface="Arial"/>
              </a:endParaRPr>
            </a:p>
            <a:p>
              <a:pPr algn="ctr"/>
              <a:endParaRPr lang="en-US" sz="1300" b="1" dirty="0" smtClean="0">
                <a:solidFill>
                  <a:srgbClr val="008881"/>
                </a:solidFill>
                <a:cs typeface="Arial"/>
              </a:endParaRPr>
            </a:p>
            <a:p>
              <a:pPr algn="ctr"/>
              <a:endParaRPr lang="en-US" sz="1300" b="1" dirty="0" smtClean="0">
                <a:solidFill>
                  <a:srgbClr val="008881"/>
                </a:solidFill>
                <a:cs typeface="Arial"/>
              </a:endParaRPr>
            </a:p>
            <a:p>
              <a:pPr algn="ctr"/>
              <a:r>
                <a:rPr lang="en-US" sz="1300" dirty="0" smtClean="0">
                  <a:solidFill>
                    <a:srgbClr val="008881"/>
                  </a:solidFill>
                  <a:cs typeface="Arial"/>
                </a:rPr>
                <a:t>Automation of Accounting</a:t>
              </a:r>
              <a:endParaRPr lang="en-US" sz="1300" dirty="0">
                <a:solidFill>
                  <a:srgbClr val="008881"/>
                </a:solidFill>
                <a:cs typeface="Arial"/>
              </a:endParaRPr>
            </a:p>
          </p:txBody>
        </p:sp>
        <p:sp>
          <p:nvSpPr>
            <p:cNvPr id="6" name="Rectangle 5"/>
            <p:cNvSpPr/>
            <p:nvPr/>
          </p:nvSpPr>
          <p:spPr>
            <a:xfrm>
              <a:off x="3860426" y="948057"/>
              <a:ext cx="1635615" cy="1492716"/>
            </a:xfrm>
            <a:prstGeom prst="rect">
              <a:avLst/>
            </a:prstGeom>
          </p:spPr>
          <p:txBody>
            <a:bodyPr wrap="square">
              <a:spAutoFit/>
            </a:bodyPr>
            <a:lstStyle/>
            <a:p>
              <a:pPr algn="ctr"/>
              <a:r>
                <a:rPr lang="en-US" sz="1300" b="1" dirty="0" smtClean="0">
                  <a:solidFill>
                    <a:srgbClr val="008881"/>
                  </a:solidFill>
                  <a:cs typeface="Arial"/>
                </a:rPr>
                <a:t>PC / Web</a:t>
              </a:r>
            </a:p>
            <a:p>
              <a:pPr algn="ctr"/>
              <a:endParaRPr lang="en-US" sz="1300" b="1" dirty="0">
                <a:solidFill>
                  <a:srgbClr val="008881"/>
                </a:solidFill>
                <a:cs typeface="Arial"/>
              </a:endParaRPr>
            </a:p>
            <a:p>
              <a:pPr algn="ctr"/>
              <a:endParaRPr lang="en-US" sz="1300" b="1" dirty="0" smtClean="0">
                <a:solidFill>
                  <a:srgbClr val="008881"/>
                </a:solidFill>
                <a:cs typeface="Arial"/>
              </a:endParaRPr>
            </a:p>
            <a:p>
              <a:pPr algn="ctr"/>
              <a:endParaRPr lang="en-US" sz="1300" b="1" dirty="0">
                <a:solidFill>
                  <a:srgbClr val="008881"/>
                </a:solidFill>
                <a:cs typeface="Arial"/>
              </a:endParaRPr>
            </a:p>
            <a:p>
              <a:pPr algn="ctr"/>
              <a:endParaRPr lang="en-US" sz="1300" b="1" dirty="0" smtClean="0">
                <a:solidFill>
                  <a:srgbClr val="008881"/>
                </a:solidFill>
                <a:cs typeface="Arial"/>
              </a:endParaRPr>
            </a:p>
            <a:p>
              <a:pPr algn="ctr"/>
              <a:r>
                <a:rPr lang="en-US" sz="1300" dirty="0" smtClean="0">
                  <a:solidFill>
                    <a:srgbClr val="008881"/>
                  </a:solidFill>
                  <a:cs typeface="Arial"/>
                </a:rPr>
                <a:t>Automation of Paper Processes</a:t>
              </a:r>
              <a:endParaRPr lang="en-US" sz="1300" dirty="0">
                <a:solidFill>
                  <a:srgbClr val="008881"/>
                </a:solidFill>
                <a:cs typeface="Arial"/>
              </a:endParaRPr>
            </a:p>
          </p:txBody>
        </p:sp>
        <p:sp>
          <p:nvSpPr>
            <p:cNvPr id="14" name="Oval 13"/>
            <p:cNvSpPr/>
            <p:nvPr/>
          </p:nvSpPr>
          <p:spPr>
            <a:xfrm>
              <a:off x="1916218" y="1373590"/>
              <a:ext cx="162825" cy="162825"/>
            </a:xfrm>
            <a:prstGeom prst="ellipse">
              <a:avLst/>
            </a:prstGeom>
            <a:solidFill>
              <a:schemeClr val="accent2"/>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881"/>
                </a:solidFill>
              </a:endParaRPr>
            </a:p>
          </p:txBody>
        </p:sp>
        <p:sp>
          <p:nvSpPr>
            <p:cNvPr id="15" name="Oval 14"/>
            <p:cNvSpPr/>
            <p:nvPr/>
          </p:nvSpPr>
          <p:spPr>
            <a:xfrm>
              <a:off x="3684674" y="1373590"/>
              <a:ext cx="162825" cy="162825"/>
            </a:xfrm>
            <a:prstGeom prst="ellipse">
              <a:avLst/>
            </a:prstGeom>
            <a:solidFill>
              <a:schemeClr val="accent4"/>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881"/>
                </a:solidFill>
              </a:endParaRPr>
            </a:p>
          </p:txBody>
        </p:sp>
        <p:sp>
          <p:nvSpPr>
            <p:cNvPr id="16" name="Oval 15"/>
            <p:cNvSpPr/>
            <p:nvPr/>
          </p:nvSpPr>
          <p:spPr>
            <a:xfrm>
              <a:off x="5409654" y="1373590"/>
              <a:ext cx="162825" cy="162825"/>
            </a:xfrm>
            <a:prstGeom prst="ellipse">
              <a:avLst/>
            </a:prstGeom>
            <a:solidFill>
              <a:srgbClr val="0E675B"/>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881"/>
                </a:solidFill>
              </a:endParaRPr>
            </a:p>
          </p:txBody>
        </p:sp>
        <p:sp>
          <p:nvSpPr>
            <p:cNvPr id="17" name="TextBox 16"/>
            <p:cNvSpPr txBox="1"/>
            <p:nvPr/>
          </p:nvSpPr>
          <p:spPr>
            <a:xfrm>
              <a:off x="335985" y="948767"/>
              <a:ext cx="1427492" cy="292388"/>
            </a:xfrm>
            <a:prstGeom prst="rect">
              <a:avLst/>
            </a:prstGeom>
            <a:noFill/>
            <a:effectLst/>
          </p:spPr>
          <p:txBody>
            <a:bodyPr wrap="square" rtlCol="0">
              <a:spAutoFit/>
            </a:bodyPr>
            <a:lstStyle/>
            <a:p>
              <a:r>
                <a:rPr lang="en-US" sz="1300" dirty="0" smtClean="0">
                  <a:solidFill>
                    <a:srgbClr val="008881"/>
                  </a:solidFill>
                  <a:effectLst>
                    <a:outerShdw blurRad="50800" dist="38100" dir="5400000" algn="t" rotWithShape="0">
                      <a:prstClr val="black">
                        <a:alpha val="40000"/>
                      </a:prstClr>
                    </a:outerShdw>
                  </a:effectLst>
                  <a:latin typeface="Arial"/>
                  <a:cs typeface="Arial"/>
                </a:rPr>
                <a:t>IT Era</a:t>
              </a:r>
            </a:p>
          </p:txBody>
        </p:sp>
        <p:sp>
          <p:nvSpPr>
            <p:cNvPr id="18" name="TextBox 17"/>
            <p:cNvSpPr txBox="1"/>
            <p:nvPr/>
          </p:nvSpPr>
          <p:spPr>
            <a:xfrm>
              <a:off x="335985" y="1934056"/>
              <a:ext cx="1427492" cy="292388"/>
            </a:xfrm>
            <a:prstGeom prst="rect">
              <a:avLst/>
            </a:prstGeom>
            <a:noFill/>
            <a:effectLst/>
          </p:spPr>
          <p:txBody>
            <a:bodyPr wrap="square" rtlCol="0">
              <a:spAutoFit/>
            </a:bodyPr>
            <a:lstStyle/>
            <a:p>
              <a:r>
                <a:rPr lang="en-US" sz="1300" dirty="0" smtClean="0">
                  <a:solidFill>
                    <a:srgbClr val="008881"/>
                  </a:solidFill>
                  <a:effectLst>
                    <a:outerShdw blurRad="50800" dist="38100" dir="5400000" algn="t" rotWithShape="0">
                      <a:prstClr val="black">
                        <a:alpha val="40000"/>
                      </a:prstClr>
                    </a:outerShdw>
                  </a:effectLst>
                  <a:latin typeface="Arial"/>
                  <a:cs typeface="Arial"/>
                </a:rPr>
                <a:t>Primary Usage</a:t>
              </a:r>
            </a:p>
          </p:txBody>
        </p:sp>
        <p:sp>
          <p:nvSpPr>
            <p:cNvPr id="20" name="Rectangle 19"/>
            <p:cNvSpPr/>
            <p:nvPr/>
          </p:nvSpPr>
          <p:spPr>
            <a:xfrm>
              <a:off x="5793432" y="948057"/>
              <a:ext cx="2900141" cy="1769715"/>
            </a:xfrm>
            <a:prstGeom prst="rect">
              <a:avLst/>
            </a:prstGeom>
          </p:spPr>
          <p:txBody>
            <a:bodyPr wrap="square">
              <a:spAutoFit/>
            </a:bodyPr>
            <a:lstStyle/>
            <a:p>
              <a:pPr algn="ctr"/>
              <a:r>
                <a:rPr lang="en-US" sz="1300" b="1" dirty="0" smtClean="0">
                  <a:solidFill>
                    <a:srgbClr val="008881"/>
                  </a:solidFill>
                  <a:cs typeface="Arial"/>
                </a:rPr>
                <a:t>Cloud / Mobile / IoT</a:t>
              </a:r>
            </a:p>
            <a:p>
              <a:pPr algn="ctr"/>
              <a:endParaRPr lang="en-US" sz="1300" b="1" dirty="0">
                <a:solidFill>
                  <a:srgbClr val="008881"/>
                </a:solidFill>
                <a:cs typeface="Arial"/>
              </a:endParaRPr>
            </a:p>
            <a:p>
              <a:pPr algn="ctr"/>
              <a:endParaRPr lang="en-US" sz="1300" b="1" dirty="0" smtClean="0">
                <a:solidFill>
                  <a:srgbClr val="008881"/>
                </a:solidFill>
                <a:cs typeface="Arial"/>
              </a:endParaRPr>
            </a:p>
            <a:p>
              <a:pPr marL="285750" indent="-285750">
                <a:buFont typeface="Arial" charset="0"/>
                <a:buChar char="•"/>
              </a:pPr>
              <a:r>
                <a:rPr lang="en-US" sz="1400" dirty="0" smtClean="0">
                  <a:solidFill>
                    <a:srgbClr val="008881"/>
                  </a:solidFill>
                  <a:cs typeface="Arial"/>
                </a:rPr>
                <a:t>Consumer / Social Apps</a:t>
              </a:r>
            </a:p>
            <a:p>
              <a:pPr marL="285750" indent="-285750">
                <a:buFont typeface="Arial" panose="020B0604020202020204" pitchFamily="34" charset="0"/>
                <a:buChar char="•"/>
              </a:pPr>
              <a:r>
                <a:rPr lang="en-US" sz="1400" dirty="0" smtClean="0">
                  <a:solidFill>
                    <a:srgbClr val="008881"/>
                  </a:solidFill>
                  <a:cs typeface="Arial"/>
                </a:rPr>
                <a:t>New Systems of Engagement</a:t>
              </a:r>
            </a:p>
            <a:p>
              <a:pPr marL="285750" indent="-285750">
                <a:buFont typeface="Arial" panose="020B0604020202020204" pitchFamily="34" charset="0"/>
                <a:buChar char="•"/>
              </a:pPr>
              <a:r>
                <a:rPr lang="en-US" sz="1400" dirty="0" smtClean="0">
                  <a:solidFill>
                    <a:srgbClr val="008881"/>
                  </a:solidFill>
                  <a:cs typeface="Arial"/>
                </a:rPr>
                <a:t>Internet of Things</a:t>
              </a:r>
            </a:p>
            <a:p>
              <a:pPr marL="285750" indent="-285750">
                <a:buFont typeface="Arial" panose="020B0604020202020204" pitchFamily="34" charset="0"/>
                <a:buChar char="•"/>
              </a:pPr>
              <a:r>
                <a:rPr lang="en-US" sz="1400" dirty="0" smtClean="0">
                  <a:solidFill>
                    <a:srgbClr val="008881"/>
                  </a:solidFill>
                  <a:cs typeface="Arial"/>
                </a:rPr>
                <a:t>Cloud-scale Computing</a:t>
              </a:r>
            </a:p>
            <a:p>
              <a:pPr marL="285750" indent="-285750">
                <a:buFont typeface="Arial" panose="020B0604020202020204" pitchFamily="34" charset="0"/>
                <a:buChar char="•"/>
              </a:pPr>
              <a:r>
                <a:rPr lang="en-US" sz="1400" dirty="0" smtClean="0">
                  <a:solidFill>
                    <a:srgbClr val="008881"/>
                  </a:solidFill>
                  <a:cs typeface="Arial"/>
                </a:rPr>
                <a:t>Data Driven Analytics</a:t>
              </a:r>
              <a:endParaRPr lang="en-US" sz="1400" dirty="0">
                <a:solidFill>
                  <a:srgbClr val="008881"/>
                </a:solidFill>
                <a:cs typeface="Arial"/>
              </a:endParaRPr>
            </a:p>
          </p:txBody>
        </p:sp>
      </p:grpSp>
      <p:grpSp>
        <p:nvGrpSpPr>
          <p:cNvPr id="42" name="Group 41"/>
          <p:cNvGrpSpPr/>
          <p:nvPr/>
        </p:nvGrpSpPr>
        <p:grpSpPr>
          <a:xfrm>
            <a:off x="1967843" y="2756957"/>
            <a:ext cx="3493436" cy="413029"/>
            <a:chOff x="1967843" y="2756943"/>
            <a:chExt cx="3493436" cy="413029"/>
          </a:xfrm>
        </p:grpSpPr>
        <p:sp>
          <p:nvSpPr>
            <p:cNvPr id="24" name="Left Arrow 23"/>
            <p:cNvSpPr/>
            <p:nvPr/>
          </p:nvSpPr>
          <p:spPr>
            <a:xfrm>
              <a:off x="1967843" y="2756943"/>
              <a:ext cx="3493436" cy="413029"/>
            </a:xfrm>
            <a:prstGeom prst="leftArrow">
              <a:avLst/>
            </a:prstGeom>
            <a:ln w="12700">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081783" y="2798246"/>
              <a:ext cx="1205779" cy="307777"/>
            </a:xfrm>
            <a:prstGeom prst="rect">
              <a:avLst/>
            </a:prstGeom>
            <a:noFill/>
          </p:spPr>
          <p:txBody>
            <a:bodyPr wrap="none" rtlCol="0">
              <a:spAutoFit/>
            </a:bodyPr>
            <a:lstStyle/>
            <a:p>
              <a:pPr algn="ctr"/>
              <a:r>
                <a:rPr lang="en-US" sz="1400" dirty="0" smtClean="0">
                  <a:solidFill>
                    <a:schemeClr val="bg1"/>
                  </a:solidFill>
                </a:rPr>
                <a:t>Transactions</a:t>
              </a:r>
            </a:p>
          </p:txBody>
        </p:sp>
      </p:grpSp>
      <p:grpSp>
        <p:nvGrpSpPr>
          <p:cNvPr id="41" name="Group 40"/>
          <p:cNvGrpSpPr/>
          <p:nvPr/>
        </p:nvGrpSpPr>
        <p:grpSpPr>
          <a:xfrm>
            <a:off x="5594801" y="2756957"/>
            <a:ext cx="2998243" cy="413029"/>
            <a:chOff x="5594791" y="2756943"/>
            <a:chExt cx="2998243" cy="413029"/>
          </a:xfrm>
        </p:grpSpPr>
        <p:sp>
          <p:nvSpPr>
            <p:cNvPr id="26" name="Left Arrow 25"/>
            <p:cNvSpPr/>
            <p:nvPr/>
          </p:nvSpPr>
          <p:spPr>
            <a:xfrm flipH="1">
              <a:off x="5594791" y="2756943"/>
              <a:ext cx="2998243" cy="413029"/>
            </a:xfrm>
            <a:prstGeom prst="leftArrow">
              <a:avLst/>
            </a:prstGeom>
            <a:ln w="12700">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347191" y="2795760"/>
              <a:ext cx="1112767" cy="307777"/>
            </a:xfrm>
            <a:prstGeom prst="rect">
              <a:avLst/>
            </a:prstGeom>
            <a:noFill/>
          </p:spPr>
          <p:txBody>
            <a:bodyPr wrap="none" rtlCol="0">
              <a:spAutoFit/>
            </a:bodyPr>
            <a:lstStyle/>
            <a:p>
              <a:pPr algn="ctr"/>
              <a:r>
                <a:rPr lang="en-US" sz="1400" dirty="0" smtClean="0">
                  <a:solidFill>
                    <a:schemeClr val="bg1"/>
                  </a:solidFill>
                </a:rPr>
                <a:t>Interactions</a:t>
              </a:r>
            </a:p>
          </p:txBody>
        </p:sp>
      </p:grpSp>
      <p:grpSp>
        <p:nvGrpSpPr>
          <p:cNvPr id="43" name="Group 42"/>
          <p:cNvGrpSpPr/>
          <p:nvPr/>
        </p:nvGrpSpPr>
        <p:grpSpPr>
          <a:xfrm>
            <a:off x="2079046" y="3125173"/>
            <a:ext cx="6631307" cy="934497"/>
            <a:chOff x="2079043" y="3125168"/>
            <a:chExt cx="6631307" cy="934497"/>
          </a:xfrm>
        </p:grpSpPr>
        <p:sp>
          <p:nvSpPr>
            <p:cNvPr id="29" name="TextBox 28"/>
            <p:cNvSpPr txBox="1"/>
            <p:nvPr/>
          </p:nvSpPr>
          <p:spPr>
            <a:xfrm>
              <a:off x="2079043" y="3235549"/>
              <a:ext cx="3296600" cy="292388"/>
            </a:xfrm>
            <a:prstGeom prst="rect">
              <a:avLst/>
            </a:prstGeom>
          </p:spPr>
          <p:txBody>
            <a:bodyPr wrap="square">
              <a:spAutoFit/>
            </a:bodyPr>
            <a:lstStyle>
              <a:defPPr>
                <a:defRPr lang="en-US"/>
              </a:defPPr>
              <a:lvl1pPr algn="ctr">
                <a:defRPr sz="1300" b="1">
                  <a:solidFill>
                    <a:srgbClr val="008881"/>
                  </a:solidFill>
                  <a:cs typeface="Arial"/>
                </a:defRPr>
              </a:lvl1pPr>
            </a:lstStyle>
            <a:p>
              <a:r>
                <a:rPr lang="en-US" b="0" dirty="0" smtClean="0"/>
                <a:t>µProcessor </a:t>
              </a:r>
              <a:r>
                <a:rPr lang="en-US" b="0" dirty="0"/>
                <a:t>&amp; PC: </a:t>
              </a:r>
              <a:r>
                <a:rPr lang="en-US" b="0" dirty="0" smtClean="0"/>
                <a:t>Cheap CPU </a:t>
              </a:r>
              <a:r>
                <a:rPr lang="en-US" b="0" dirty="0"/>
                <a:t>cycles</a:t>
              </a:r>
            </a:p>
          </p:txBody>
        </p:sp>
        <p:sp>
          <p:nvSpPr>
            <p:cNvPr id="30" name="TextBox 29"/>
            <p:cNvSpPr txBox="1"/>
            <p:nvPr/>
          </p:nvSpPr>
          <p:spPr>
            <a:xfrm>
              <a:off x="5842702" y="3530546"/>
              <a:ext cx="2517008" cy="529119"/>
            </a:xfrm>
            <a:prstGeom prst="rect">
              <a:avLst/>
            </a:prstGeom>
          </p:spPr>
          <p:txBody>
            <a:bodyPr wrap="square">
              <a:spAutoFit/>
            </a:bodyPr>
            <a:lstStyle>
              <a:defPPr>
                <a:defRPr lang="en-US"/>
              </a:defPPr>
              <a:lvl1pPr algn="ctr">
                <a:defRPr sz="1300" b="0">
                  <a:solidFill>
                    <a:srgbClr val="008881"/>
                  </a:solidFill>
                  <a:cs typeface="Arial"/>
                </a:defRPr>
              </a:lvl1pPr>
            </a:lstStyle>
            <a:p>
              <a:pPr marL="285750" indent="-285750" algn="l">
                <a:lnSpc>
                  <a:spcPct val="110000"/>
                </a:lnSpc>
                <a:buFont typeface="Arial"/>
                <a:buChar char="•"/>
              </a:pPr>
              <a:r>
                <a:rPr lang="en-US" dirty="0" smtClean="0"/>
                <a:t>Cheap Cloud Computing</a:t>
              </a:r>
            </a:p>
            <a:p>
              <a:pPr marL="285750" indent="-285750" algn="l">
                <a:lnSpc>
                  <a:spcPct val="110000"/>
                </a:lnSpc>
                <a:buFont typeface="Arial"/>
                <a:buChar char="•"/>
              </a:pPr>
              <a:r>
                <a:rPr lang="en-US" dirty="0" smtClean="0"/>
                <a:t>Cheap Storage</a:t>
              </a:r>
              <a:endParaRPr lang="en-US" dirty="0"/>
            </a:p>
          </p:txBody>
        </p:sp>
        <p:sp>
          <p:nvSpPr>
            <p:cNvPr id="31" name="TextBox 30"/>
            <p:cNvSpPr txBox="1"/>
            <p:nvPr/>
          </p:nvSpPr>
          <p:spPr>
            <a:xfrm>
              <a:off x="5842701" y="3125168"/>
              <a:ext cx="2716647" cy="292388"/>
            </a:xfrm>
            <a:prstGeom prst="rect">
              <a:avLst/>
            </a:prstGeom>
          </p:spPr>
          <p:txBody>
            <a:bodyPr wrap="square">
              <a:spAutoFit/>
            </a:bodyPr>
            <a:lstStyle>
              <a:defPPr>
                <a:defRPr lang="en-US"/>
              </a:defPPr>
              <a:lvl1pPr algn="ctr">
                <a:defRPr sz="1300" b="0">
                  <a:solidFill>
                    <a:srgbClr val="008881"/>
                  </a:solidFill>
                  <a:cs typeface="Arial"/>
                </a:defRPr>
              </a:lvl1pPr>
            </a:lstStyle>
            <a:p>
              <a:pPr marL="285750" indent="-285750" algn="l">
                <a:buFont typeface="Arial"/>
                <a:buChar char="•"/>
              </a:pPr>
              <a:r>
                <a:rPr lang="en-US" dirty="0" smtClean="0"/>
                <a:t>Cheap Smart Mobile Devices</a:t>
              </a:r>
              <a:endParaRPr lang="en-US" dirty="0"/>
            </a:p>
          </p:txBody>
        </p:sp>
        <p:sp>
          <p:nvSpPr>
            <p:cNvPr id="32" name="TextBox 31"/>
            <p:cNvSpPr txBox="1"/>
            <p:nvPr/>
          </p:nvSpPr>
          <p:spPr>
            <a:xfrm>
              <a:off x="5842702" y="3341698"/>
              <a:ext cx="2867648" cy="292388"/>
            </a:xfrm>
            <a:prstGeom prst="rect">
              <a:avLst/>
            </a:prstGeom>
          </p:spPr>
          <p:txBody>
            <a:bodyPr wrap="square">
              <a:spAutoFit/>
            </a:bodyPr>
            <a:lstStyle>
              <a:defPPr>
                <a:defRPr lang="en-US"/>
              </a:defPPr>
              <a:lvl1pPr algn="ctr">
                <a:defRPr sz="1300" b="0">
                  <a:solidFill>
                    <a:srgbClr val="008881"/>
                  </a:solidFill>
                  <a:cs typeface="Arial"/>
                </a:defRPr>
              </a:lvl1pPr>
            </a:lstStyle>
            <a:p>
              <a:pPr marL="285750" indent="-285750" algn="l">
                <a:buFont typeface="Arial"/>
                <a:buChar char="•"/>
              </a:pPr>
              <a:r>
                <a:rPr lang="en-US" dirty="0" smtClean="0"/>
                <a:t>Cheap Ubiquitous Connectivity</a:t>
              </a:r>
              <a:endParaRPr lang="en-US" dirty="0"/>
            </a:p>
          </p:txBody>
        </p:sp>
        <p:sp>
          <p:nvSpPr>
            <p:cNvPr id="33" name="Right Arrow 32"/>
            <p:cNvSpPr/>
            <p:nvPr/>
          </p:nvSpPr>
          <p:spPr>
            <a:xfrm>
              <a:off x="5418839" y="3271362"/>
              <a:ext cx="207818" cy="269995"/>
            </a:xfrm>
            <a:prstGeom prst="rightArrow">
              <a:avLst/>
            </a:prstGeom>
            <a:ln w="12700">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4" name="Group 43"/>
          <p:cNvGrpSpPr/>
          <p:nvPr/>
        </p:nvGrpSpPr>
        <p:grpSpPr>
          <a:xfrm>
            <a:off x="2079061" y="4023956"/>
            <a:ext cx="6990561" cy="523220"/>
            <a:chOff x="2079043" y="4023984"/>
            <a:chExt cx="6990561" cy="523220"/>
          </a:xfrm>
        </p:grpSpPr>
        <p:sp>
          <p:nvSpPr>
            <p:cNvPr id="38" name="Rectangle 37"/>
            <p:cNvSpPr/>
            <p:nvPr/>
          </p:nvSpPr>
          <p:spPr>
            <a:xfrm>
              <a:off x="2079043" y="4023984"/>
              <a:ext cx="3396751" cy="523220"/>
            </a:xfrm>
            <a:prstGeom prst="rect">
              <a:avLst/>
            </a:prstGeom>
          </p:spPr>
          <p:txBody>
            <a:bodyPr wrap="square">
              <a:spAutoFit/>
            </a:bodyPr>
            <a:lstStyle/>
            <a:p>
              <a:pPr algn="ctr"/>
              <a:r>
                <a:rPr lang="en-US" sz="1400" b="1" dirty="0">
                  <a:solidFill>
                    <a:schemeClr val="tx2"/>
                  </a:solidFill>
                  <a:cs typeface="Arial"/>
                </a:rPr>
                <a:t>Existing </a:t>
              </a:r>
              <a:r>
                <a:rPr lang="en-US" sz="1400" b="1" dirty="0" smtClean="0">
                  <a:solidFill>
                    <a:schemeClr val="tx2"/>
                  </a:solidFill>
                  <a:cs typeface="Arial"/>
                </a:rPr>
                <a:t>Systems </a:t>
              </a:r>
              <a:r>
                <a:rPr lang="en-US" sz="1400" dirty="0" smtClean="0">
                  <a:solidFill>
                    <a:schemeClr val="tx2"/>
                  </a:solidFill>
                  <a:cs typeface="Arial"/>
                </a:rPr>
                <a:t>necessary</a:t>
              </a:r>
              <a:r>
                <a:rPr lang="en-US" sz="1400" dirty="0">
                  <a:solidFill>
                    <a:schemeClr val="tx2"/>
                  </a:solidFill>
                  <a:cs typeface="Arial"/>
                </a:rPr>
                <a:t>, but no longer </a:t>
              </a:r>
              <a:r>
                <a:rPr lang="en-US" sz="1400" dirty="0" smtClean="0">
                  <a:solidFill>
                    <a:schemeClr val="tx2"/>
                  </a:solidFill>
                  <a:cs typeface="Arial"/>
                </a:rPr>
                <a:t>differentiating = reduce cost</a:t>
              </a:r>
              <a:endParaRPr lang="en-US" sz="1400" dirty="0">
                <a:solidFill>
                  <a:schemeClr val="tx2"/>
                </a:solidFill>
                <a:cs typeface="Arial"/>
              </a:endParaRPr>
            </a:p>
          </p:txBody>
        </p:sp>
        <p:sp>
          <p:nvSpPr>
            <p:cNvPr id="39" name="Rectangle 38"/>
            <p:cNvSpPr/>
            <p:nvPr/>
          </p:nvSpPr>
          <p:spPr>
            <a:xfrm>
              <a:off x="5573297" y="4023984"/>
              <a:ext cx="3496307" cy="523220"/>
            </a:xfrm>
            <a:prstGeom prst="rect">
              <a:avLst/>
            </a:prstGeom>
          </p:spPr>
          <p:txBody>
            <a:bodyPr wrap="square">
              <a:spAutoFit/>
            </a:bodyPr>
            <a:lstStyle/>
            <a:p>
              <a:pPr algn="ctr"/>
              <a:r>
                <a:rPr lang="en-US" sz="1400" b="1" dirty="0">
                  <a:solidFill>
                    <a:schemeClr val="tx2"/>
                  </a:solidFill>
                  <a:cs typeface="Arial"/>
                </a:rPr>
                <a:t>New Systems</a:t>
              </a:r>
              <a:r>
                <a:rPr lang="en-US" sz="1400" dirty="0">
                  <a:solidFill>
                    <a:schemeClr val="tx2"/>
                  </a:solidFill>
                  <a:cs typeface="Arial"/>
                </a:rPr>
                <a:t> where value </a:t>
              </a:r>
              <a:r>
                <a:rPr lang="en-US" sz="1400" dirty="0" smtClean="0">
                  <a:solidFill>
                    <a:schemeClr val="tx2"/>
                  </a:solidFill>
                  <a:cs typeface="Arial"/>
                </a:rPr>
                <a:t>comes from differentiating = new capabilities</a:t>
              </a:r>
              <a:endParaRPr lang="en-US" sz="1400" dirty="0">
                <a:solidFill>
                  <a:schemeClr val="tx2"/>
                </a:solidFill>
                <a:cs typeface="Arial"/>
              </a:endParaRPr>
            </a:p>
          </p:txBody>
        </p:sp>
      </p:grpSp>
      <p:sp>
        <p:nvSpPr>
          <p:cNvPr id="46" name="TextBox 45"/>
          <p:cNvSpPr txBox="1"/>
          <p:nvPr/>
        </p:nvSpPr>
        <p:spPr>
          <a:xfrm>
            <a:off x="335985" y="3561440"/>
            <a:ext cx="1427492" cy="292388"/>
          </a:xfrm>
          <a:prstGeom prst="rect">
            <a:avLst/>
          </a:prstGeom>
          <a:noFill/>
          <a:effectLst/>
        </p:spPr>
        <p:txBody>
          <a:bodyPr wrap="square" rtlCol="0">
            <a:spAutoFit/>
          </a:bodyPr>
          <a:lstStyle/>
          <a:p>
            <a:r>
              <a:rPr lang="en-US" sz="1300" dirty="0" smtClean="0">
                <a:solidFill>
                  <a:srgbClr val="008881"/>
                </a:solidFill>
                <a:effectLst>
                  <a:outerShdw blurRad="50800" dist="38100" dir="5400000" algn="t" rotWithShape="0">
                    <a:prstClr val="black">
                      <a:alpha val="40000"/>
                    </a:prstClr>
                  </a:outerShdw>
                </a:effectLst>
                <a:latin typeface="Arial"/>
                <a:cs typeface="Arial"/>
              </a:rPr>
              <a:t>Enabling Factors</a:t>
            </a:r>
          </a:p>
        </p:txBody>
      </p:sp>
      <p:grpSp>
        <p:nvGrpSpPr>
          <p:cNvPr id="3" name="Group 2"/>
          <p:cNvGrpSpPr/>
          <p:nvPr/>
        </p:nvGrpSpPr>
        <p:grpSpPr>
          <a:xfrm>
            <a:off x="6007261" y="14"/>
            <a:ext cx="2952584" cy="984695"/>
            <a:chOff x="4817516" y="65075"/>
            <a:chExt cx="2952584" cy="984695"/>
          </a:xfrm>
        </p:grpSpPr>
        <p:pic>
          <p:nvPicPr>
            <p:cNvPr id="35" name="Picture 3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034001" y="655390"/>
              <a:ext cx="617175" cy="332730"/>
            </a:xfrm>
            <a:prstGeom prst="rect">
              <a:avLst/>
            </a:prstGeom>
          </p:spPr>
        </p:pic>
        <p:pic>
          <p:nvPicPr>
            <p:cNvPr id="45" name="Shape 105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76034" y="122710"/>
              <a:ext cx="394066" cy="366590"/>
            </a:xfrm>
            <a:prstGeom prst="rect">
              <a:avLst/>
            </a:prstGeom>
            <a:noFill/>
            <a:ln>
              <a:noFill/>
            </a:ln>
          </p:spPr>
        </p:pic>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7516" y="593988"/>
              <a:ext cx="394132" cy="394132"/>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38382" y="608844"/>
              <a:ext cx="314000" cy="313999"/>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17516" y="186120"/>
              <a:ext cx="777866" cy="254222"/>
            </a:xfrm>
            <a:prstGeom prst="rect">
              <a:avLst/>
            </a:prstGeom>
          </p:spPr>
        </p:pic>
        <p:pic>
          <p:nvPicPr>
            <p:cNvPr id="50" name="Picture 4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652715" y="91867"/>
              <a:ext cx="501477" cy="442727"/>
            </a:xfrm>
            <a:prstGeom prst="rect">
              <a:avLst/>
            </a:prstGeom>
          </p:spPr>
        </p:pic>
        <p:pic>
          <p:nvPicPr>
            <p:cNvPr id="52" name="Picture 5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30244" y="65075"/>
              <a:ext cx="543769" cy="543769"/>
            </a:xfrm>
            <a:prstGeom prst="rect">
              <a:avLst/>
            </a:prstGeom>
          </p:spPr>
        </p:pic>
        <p:pic>
          <p:nvPicPr>
            <p:cNvPr id="55" name="Picture 5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760633" y="534594"/>
              <a:ext cx="1009467" cy="515176"/>
            </a:xfrm>
            <a:prstGeom prst="rect">
              <a:avLst/>
            </a:prstGeom>
          </p:spPr>
        </p:pic>
      </p:grpSp>
      <p:grpSp>
        <p:nvGrpSpPr>
          <p:cNvPr id="8" name="Group 7"/>
          <p:cNvGrpSpPr/>
          <p:nvPr/>
        </p:nvGrpSpPr>
        <p:grpSpPr>
          <a:xfrm>
            <a:off x="4750644" y="57644"/>
            <a:ext cx="1221859" cy="1249837"/>
            <a:chOff x="4750637" y="57635"/>
            <a:chExt cx="1221859" cy="1249837"/>
          </a:xfrm>
        </p:grpSpPr>
        <p:sp>
          <p:nvSpPr>
            <p:cNvPr id="5" name="Rectangle 4"/>
            <p:cNvSpPr/>
            <p:nvPr/>
          </p:nvSpPr>
          <p:spPr>
            <a:xfrm>
              <a:off x="4750637" y="182600"/>
              <a:ext cx="1221859" cy="66479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008881"/>
                  </a:solidFill>
                </a:rPr>
                <a:t>SOFTWARE</a:t>
              </a:r>
            </a:p>
            <a:p>
              <a:pPr algn="ctr"/>
              <a:r>
                <a:rPr lang="en-US" sz="1100" dirty="0" smtClean="0">
                  <a:solidFill>
                    <a:srgbClr val="008881"/>
                  </a:solidFill>
                </a:rPr>
                <a:t>HAS BEEN REDEFINED</a:t>
              </a:r>
              <a:endParaRPr lang="en-US" sz="1100" dirty="0">
                <a:solidFill>
                  <a:srgbClr val="008881"/>
                </a:solidFill>
              </a:endParaRPr>
            </a:p>
          </p:txBody>
        </p:sp>
        <p:sp>
          <p:nvSpPr>
            <p:cNvPr id="7" name="Left Brace 6"/>
            <p:cNvSpPr/>
            <p:nvPr/>
          </p:nvSpPr>
          <p:spPr>
            <a:xfrm>
              <a:off x="5845683" y="57635"/>
              <a:ext cx="110570" cy="1249837"/>
            </a:xfrm>
            <a:prstGeom prst="leftBrace">
              <a:avLst/>
            </a:prstGeom>
            <a:ln w="19050">
              <a:solidFill>
                <a:srgbClr val="00888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9" name="Freeform 18"/>
          <p:cNvSpPr/>
          <p:nvPr/>
        </p:nvSpPr>
        <p:spPr>
          <a:xfrm>
            <a:off x="46696" y="821843"/>
            <a:ext cx="5677357" cy="3763651"/>
          </a:xfrm>
          <a:custGeom>
            <a:avLst/>
            <a:gdLst>
              <a:gd name="connsiteX0" fmla="*/ 140066 w 5677357"/>
              <a:gd name="connsiteY0" fmla="*/ 242816 h 3763651"/>
              <a:gd name="connsiteX1" fmla="*/ 140066 w 5677357"/>
              <a:gd name="connsiteY1" fmla="*/ 0 h 3763651"/>
              <a:gd name="connsiteX2" fmla="*/ 5565304 w 5677357"/>
              <a:gd name="connsiteY2" fmla="*/ 102730 h 3763651"/>
              <a:gd name="connsiteX3" fmla="*/ 5406562 w 5677357"/>
              <a:gd name="connsiteY3" fmla="*/ 635058 h 3763651"/>
              <a:gd name="connsiteX4" fmla="*/ 5425237 w 5677357"/>
              <a:gd name="connsiteY4" fmla="*/ 775144 h 3763651"/>
              <a:gd name="connsiteX5" fmla="*/ 5173118 w 5677357"/>
              <a:gd name="connsiteY5" fmla="*/ 793822 h 3763651"/>
              <a:gd name="connsiteX6" fmla="*/ 5173118 w 5677357"/>
              <a:gd name="connsiteY6" fmla="*/ 1092673 h 3763651"/>
              <a:gd name="connsiteX7" fmla="*/ 5518615 w 5677357"/>
              <a:gd name="connsiteY7" fmla="*/ 1092673 h 3763651"/>
              <a:gd name="connsiteX8" fmla="*/ 5527953 w 5677357"/>
              <a:gd name="connsiteY8" fmla="*/ 2390806 h 3763651"/>
              <a:gd name="connsiteX9" fmla="*/ 5677357 w 5677357"/>
              <a:gd name="connsiteY9" fmla="*/ 2390806 h 3763651"/>
              <a:gd name="connsiteX10" fmla="*/ 5677357 w 5677357"/>
              <a:gd name="connsiteY10" fmla="*/ 2801725 h 3763651"/>
              <a:gd name="connsiteX11" fmla="*/ 5257158 w 5677357"/>
              <a:gd name="connsiteY11" fmla="*/ 3763651 h 3763651"/>
              <a:gd name="connsiteX12" fmla="*/ 0 w 5677357"/>
              <a:gd name="connsiteY12" fmla="*/ 3726294 h 3763651"/>
              <a:gd name="connsiteX13" fmla="*/ 140066 w 5677357"/>
              <a:gd name="connsiteY13" fmla="*/ 242816 h 376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77357" h="3763651">
                <a:moveTo>
                  <a:pt x="140066" y="242816"/>
                </a:moveTo>
                <a:lnTo>
                  <a:pt x="140066" y="0"/>
                </a:lnTo>
                <a:lnTo>
                  <a:pt x="5565304" y="102730"/>
                </a:lnTo>
                <a:lnTo>
                  <a:pt x="5406562" y="635058"/>
                </a:lnTo>
                <a:lnTo>
                  <a:pt x="5425237" y="775144"/>
                </a:lnTo>
                <a:lnTo>
                  <a:pt x="5173118" y="793822"/>
                </a:lnTo>
                <a:lnTo>
                  <a:pt x="5173118" y="1092673"/>
                </a:lnTo>
                <a:lnTo>
                  <a:pt x="5518615" y="1092673"/>
                </a:lnTo>
                <a:cubicBezTo>
                  <a:pt x="5521728" y="1525384"/>
                  <a:pt x="5524840" y="1958095"/>
                  <a:pt x="5527953" y="2390806"/>
                </a:cubicBezTo>
                <a:lnTo>
                  <a:pt x="5677357" y="2390806"/>
                </a:lnTo>
                <a:lnTo>
                  <a:pt x="5677357" y="2801725"/>
                </a:lnTo>
                <a:lnTo>
                  <a:pt x="5257158" y="3763651"/>
                </a:lnTo>
                <a:lnTo>
                  <a:pt x="0" y="3726294"/>
                </a:lnTo>
                <a:lnTo>
                  <a:pt x="140066" y="242816"/>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9475" y="1085629"/>
            <a:ext cx="4611210" cy="32643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564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1000" fill="hold"/>
                                        <p:tgtEl>
                                          <p:spTgt spid="41"/>
                                        </p:tgtEl>
                                        <p:attrNameLst>
                                          <p:attrName>ppt_w</p:attrName>
                                        </p:attrNameLst>
                                      </p:cBhvr>
                                      <p:tavLst>
                                        <p:tav tm="0">
                                          <p:val>
                                            <p:strVal val="#ppt_w*0.70"/>
                                          </p:val>
                                        </p:tav>
                                        <p:tav tm="100000">
                                          <p:val>
                                            <p:strVal val="#ppt_w"/>
                                          </p:val>
                                        </p:tav>
                                      </p:tavLst>
                                    </p:anim>
                                    <p:anim calcmode="lin" valueType="num">
                                      <p:cBhvr>
                                        <p:cTn id="13" dur="1000" fill="hold"/>
                                        <p:tgtEl>
                                          <p:spTgt spid="41"/>
                                        </p:tgtEl>
                                        <p:attrNameLst>
                                          <p:attrName>ppt_h</p:attrName>
                                        </p:attrNameLst>
                                      </p:cBhvr>
                                      <p:tavLst>
                                        <p:tav tm="0">
                                          <p:val>
                                            <p:strVal val="#ppt_h"/>
                                          </p:val>
                                        </p:tav>
                                        <p:tav tm="100000">
                                          <p:val>
                                            <p:strVal val="#ppt_h"/>
                                          </p:val>
                                        </p:tav>
                                      </p:tavLst>
                                    </p:anim>
                                    <p:animEffect transition="in" filter="fade">
                                      <p:cBhvr>
                                        <p:cTn id="14" dur="1000"/>
                                        <p:tgtEl>
                                          <p:spTgt spid="41"/>
                                        </p:tgtEl>
                                      </p:cBhvr>
                                    </p:animEffect>
                                  </p:childTnLst>
                                </p:cTn>
                              </p:par>
                              <p:par>
                                <p:cTn id="15" presetID="55"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1000" fill="hold"/>
                                        <p:tgtEl>
                                          <p:spTgt spid="42"/>
                                        </p:tgtEl>
                                        <p:attrNameLst>
                                          <p:attrName>ppt_w</p:attrName>
                                        </p:attrNameLst>
                                      </p:cBhvr>
                                      <p:tavLst>
                                        <p:tav tm="0">
                                          <p:val>
                                            <p:strVal val="#ppt_w*0.70"/>
                                          </p:val>
                                        </p:tav>
                                        <p:tav tm="100000">
                                          <p:val>
                                            <p:strVal val="#ppt_w"/>
                                          </p:val>
                                        </p:tav>
                                      </p:tavLst>
                                    </p:anim>
                                    <p:anim calcmode="lin" valueType="num">
                                      <p:cBhvr>
                                        <p:cTn id="18" dur="1000" fill="hold"/>
                                        <p:tgtEl>
                                          <p:spTgt spid="42"/>
                                        </p:tgtEl>
                                        <p:attrNameLst>
                                          <p:attrName>ppt_h</p:attrName>
                                        </p:attrNameLst>
                                      </p:cBhvr>
                                      <p:tavLst>
                                        <p:tav tm="0">
                                          <p:val>
                                            <p:strVal val="#ppt_h"/>
                                          </p:val>
                                        </p:tav>
                                        <p:tav tm="100000">
                                          <p:val>
                                            <p:strVal val="#ppt_h"/>
                                          </p:val>
                                        </p:tav>
                                      </p:tavLst>
                                    </p:anim>
                                    <p:animEffect transition="in" filter="fade">
                                      <p:cBhvr>
                                        <p:cTn id="19" dur="10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1"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p:tgtEl>
                                          <p:spTgt spid="3"/>
                                        </p:tgtEl>
                                        <p:attrNameLst>
                                          <p:attrName>ppt_y</p:attrName>
                                        </p:attrNameLst>
                                      </p:cBhvr>
                                      <p:tavLst>
                                        <p:tav tm="0">
                                          <p:val>
                                            <p:strVal val="#ppt_y-#ppt_h*1.125000"/>
                                          </p:val>
                                        </p:tav>
                                        <p:tav tm="100000">
                                          <p:val>
                                            <p:strVal val="#ppt_y"/>
                                          </p:val>
                                        </p:tav>
                                      </p:tavLst>
                                    </p:anim>
                                    <p:animEffect transition="in" filter="wipe(down)">
                                      <p:cBhvr>
                                        <p:cTn id="37" dur="500"/>
                                        <p:tgtEl>
                                          <p:spTgt spid="3"/>
                                        </p:tgtEl>
                                      </p:cBhvr>
                                    </p:animEffect>
                                  </p:childTnLst>
                                </p:cTn>
                              </p:par>
                            </p:childTnLst>
                          </p:cTn>
                        </p:par>
                        <p:par>
                          <p:cTn id="38" fill="hold">
                            <p:stCondLst>
                              <p:cond delay="500"/>
                            </p:stCondLst>
                            <p:childTnLst>
                              <p:par>
                                <p:cTn id="39" presetID="14" presetClass="entr" presetSubtype="1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randombar(horizontal)">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55"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1000" fill="hold"/>
                                        <p:tgtEl>
                                          <p:spTgt spid="23"/>
                                        </p:tgtEl>
                                        <p:attrNameLst>
                                          <p:attrName>ppt_w</p:attrName>
                                        </p:attrNameLst>
                                      </p:cBhvr>
                                      <p:tavLst>
                                        <p:tav tm="0">
                                          <p:val>
                                            <p:strVal val="#ppt_w*0.70"/>
                                          </p:val>
                                        </p:tav>
                                        <p:tav tm="100000">
                                          <p:val>
                                            <p:strVal val="#ppt_w"/>
                                          </p:val>
                                        </p:tav>
                                      </p:tavLst>
                                    </p:anim>
                                    <p:anim calcmode="lin" valueType="num">
                                      <p:cBhvr>
                                        <p:cTn id="48" dur="1000" fill="hold"/>
                                        <p:tgtEl>
                                          <p:spTgt spid="23"/>
                                        </p:tgtEl>
                                        <p:attrNameLst>
                                          <p:attrName>ppt_h</p:attrName>
                                        </p:attrNameLst>
                                      </p:cBhvr>
                                      <p:tavLst>
                                        <p:tav tm="0">
                                          <p:val>
                                            <p:strVal val="#ppt_h"/>
                                          </p:val>
                                        </p:tav>
                                        <p:tav tm="100000">
                                          <p:val>
                                            <p:strVal val="#ppt_h"/>
                                          </p:val>
                                        </p:tav>
                                      </p:tavLst>
                                    </p:anim>
                                    <p:animEffect transition="in" filter="fade">
                                      <p:cBhvr>
                                        <p:cTn id="4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eft Brace 14"/>
          <p:cNvSpPr/>
          <p:nvPr/>
        </p:nvSpPr>
        <p:spPr>
          <a:xfrm>
            <a:off x="987011" y="145872"/>
            <a:ext cx="155041" cy="1568200"/>
          </a:xfrm>
          <a:prstGeom prst="leftBrace">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rot="16200000">
            <a:off x="-84351" y="756465"/>
            <a:ext cx="1236486" cy="369332"/>
          </a:xfrm>
          <a:prstGeom prst="rect">
            <a:avLst/>
          </a:prstGeom>
          <a:noFill/>
        </p:spPr>
        <p:txBody>
          <a:bodyPr wrap="none" rtlCol="0">
            <a:spAutoFit/>
          </a:bodyPr>
          <a:lstStyle/>
          <a:p>
            <a:pPr algn="ctr"/>
            <a:r>
              <a:rPr lang="en-US" dirty="0" smtClean="0">
                <a:solidFill>
                  <a:srgbClr val="008881"/>
                </a:solidFill>
              </a:rPr>
              <a:t>Disruptors</a:t>
            </a:r>
          </a:p>
        </p:txBody>
      </p:sp>
      <p:sp>
        <p:nvSpPr>
          <p:cNvPr id="2" name="Title 1"/>
          <p:cNvSpPr>
            <a:spLocks noGrp="1"/>
          </p:cNvSpPr>
          <p:nvPr>
            <p:ph type="title"/>
          </p:nvPr>
        </p:nvSpPr>
        <p:spPr>
          <a:xfrm>
            <a:off x="242840" y="4657733"/>
            <a:ext cx="3123095" cy="309357"/>
          </a:xfrm>
        </p:spPr>
        <p:txBody>
          <a:bodyPr/>
          <a:lstStyle/>
          <a:p>
            <a:r>
              <a:rPr lang="en-US" sz="2000" dirty="0" smtClean="0">
                <a:solidFill>
                  <a:schemeClr val="bg1"/>
                </a:solidFill>
              </a:rPr>
              <a:t>Cloud Native Enablers</a:t>
            </a:r>
            <a:endParaRPr lang="en-US" sz="2000" dirty="0">
              <a:solidFill>
                <a:schemeClr val="bg1"/>
              </a:solidFill>
            </a:endParaRPr>
          </a:p>
        </p:txBody>
      </p:sp>
      <p:sp>
        <p:nvSpPr>
          <p:cNvPr id="4" name="Title 1"/>
          <p:cNvSpPr txBox="1">
            <a:spLocks/>
          </p:cNvSpPr>
          <p:nvPr/>
        </p:nvSpPr>
        <p:spPr bwMode="gray">
          <a:xfrm>
            <a:off x="1219568" y="145872"/>
            <a:ext cx="6876291" cy="1568200"/>
          </a:xfrm>
          <a:prstGeom prst="rect">
            <a:avLst/>
          </a:prstGeom>
          <a:noFill/>
        </p:spPr>
        <p:txBody>
          <a:bodyPr lIns="0" tIns="0" rIns="0" bIns="0" anchor="t" anchorCtr="0"/>
          <a:lstStyle>
            <a:lvl1pPr algn="l" defTabSz="914355" rtl="0" eaLnBrk="1" latinLnBrk="0" hangingPunct="1">
              <a:lnSpc>
                <a:spcPct val="90000"/>
              </a:lnSpc>
              <a:spcBef>
                <a:spcPct val="0"/>
              </a:spcBef>
              <a:buNone/>
              <a:defRPr sz="3200" kern="1200">
                <a:solidFill>
                  <a:schemeClr val="tx2"/>
                </a:solidFill>
                <a:latin typeface="Arial"/>
                <a:ea typeface="+mj-ea"/>
                <a:cs typeface="Arial"/>
              </a:defRPr>
            </a:lvl1pPr>
          </a:lstStyle>
          <a:p>
            <a:r>
              <a:rPr lang="en-US" sz="2800" b="1" i="1" dirty="0" smtClean="0">
                <a:solidFill>
                  <a:srgbClr val="008881"/>
                </a:solidFill>
              </a:rPr>
              <a:t>Continuous Delivery</a:t>
            </a:r>
            <a:r>
              <a:rPr lang="en-US" sz="2800" i="1" dirty="0" smtClean="0">
                <a:solidFill>
                  <a:srgbClr val="008881"/>
                </a:solidFill>
              </a:rPr>
              <a:t> </a:t>
            </a:r>
          </a:p>
          <a:p>
            <a:r>
              <a:rPr lang="en-US" sz="2800" i="1" dirty="0" smtClean="0">
                <a:solidFill>
                  <a:srgbClr val="008881"/>
                </a:solidFill>
              </a:rPr>
              <a:t> of</a:t>
            </a:r>
            <a:r>
              <a:rPr lang="en-US" sz="2800" b="1" i="1" dirty="0" smtClean="0">
                <a:solidFill>
                  <a:srgbClr val="008881"/>
                </a:solidFill>
              </a:rPr>
              <a:t> Containerized µServices</a:t>
            </a:r>
            <a:r>
              <a:rPr lang="en-US" sz="2800" i="1" dirty="0" smtClean="0">
                <a:solidFill>
                  <a:srgbClr val="008881"/>
                </a:solidFill>
              </a:rPr>
              <a:t/>
            </a:r>
            <a:br>
              <a:rPr lang="en-US" sz="2800" i="1" dirty="0" smtClean="0">
                <a:solidFill>
                  <a:srgbClr val="008881"/>
                </a:solidFill>
              </a:rPr>
            </a:br>
            <a:r>
              <a:rPr lang="en-US" sz="2800" i="1" dirty="0" smtClean="0">
                <a:solidFill>
                  <a:srgbClr val="008881"/>
                </a:solidFill>
              </a:rPr>
              <a:t>  on a </a:t>
            </a:r>
            <a:r>
              <a:rPr lang="en-US" sz="2800" b="1" i="1" dirty="0" smtClean="0">
                <a:solidFill>
                  <a:srgbClr val="008881"/>
                </a:solidFill>
              </a:rPr>
              <a:t>Cloud Native Platform</a:t>
            </a:r>
          </a:p>
          <a:p>
            <a:r>
              <a:rPr lang="en-US" sz="2800" i="1" dirty="0" smtClean="0">
                <a:solidFill>
                  <a:srgbClr val="008881"/>
                </a:solidFill>
              </a:rPr>
              <a:t>  within a </a:t>
            </a:r>
            <a:r>
              <a:rPr lang="en-US" sz="2800" b="1" i="1" dirty="0">
                <a:solidFill>
                  <a:srgbClr val="008881"/>
                </a:solidFill>
              </a:rPr>
              <a:t>O</a:t>
            </a:r>
            <a:r>
              <a:rPr lang="en-US" sz="2800" b="1" i="1" dirty="0" smtClean="0">
                <a:solidFill>
                  <a:srgbClr val="008881"/>
                </a:solidFill>
              </a:rPr>
              <a:t>pen Source &amp; </a:t>
            </a:r>
            <a:r>
              <a:rPr lang="en-US" sz="2800" b="1" i="1" dirty="0" err="1" smtClean="0">
                <a:solidFill>
                  <a:srgbClr val="008881"/>
                </a:solidFill>
              </a:rPr>
              <a:t>DevOps</a:t>
            </a:r>
            <a:r>
              <a:rPr lang="en-US" sz="2800" b="1" i="1" dirty="0" smtClean="0">
                <a:solidFill>
                  <a:srgbClr val="008881"/>
                </a:solidFill>
              </a:rPr>
              <a:t> Culture</a:t>
            </a:r>
            <a:endParaRPr lang="en-US" sz="2800" b="1" i="1" dirty="0">
              <a:solidFill>
                <a:srgbClr val="008881"/>
              </a:solidFill>
            </a:endParaRPr>
          </a:p>
        </p:txBody>
      </p:sp>
      <p:pic>
        <p:nvPicPr>
          <p:cNvPr id="3" name="Picture 2"/>
          <p:cNvPicPr>
            <a:picLocks noChangeAspect="1"/>
          </p:cNvPicPr>
          <p:nvPr/>
        </p:nvPicPr>
        <p:blipFill>
          <a:blip r:embed="rId2"/>
          <a:stretch>
            <a:fillRect/>
          </a:stretch>
        </p:blipFill>
        <p:spPr>
          <a:xfrm>
            <a:off x="533883" y="2196017"/>
            <a:ext cx="761659" cy="745101"/>
          </a:xfrm>
          <a:prstGeom prst="rect">
            <a:avLst/>
          </a:prstGeom>
        </p:spPr>
      </p:pic>
      <p:sp>
        <p:nvSpPr>
          <p:cNvPr id="6" name="Rectangle 5"/>
          <p:cNvSpPr/>
          <p:nvPr/>
        </p:nvSpPr>
        <p:spPr>
          <a:xfrm>
            <a:off x="0" y="3048548"/>
            <a:ext cx="1828800" cy="1107996"/>
          </a:xfrm>
          <a:prstGeom prst="rect">
            <a:avLst/>
          </a:prstGeom>
        </p:spPr>
        <p:txBody>
          <a:bodyPr wrap="square">
            <a:spAutoFit/>
          </a:bodyPr>
          <a:lstStyle/>
          <a:p>
            <a:r>
              <a:rPr lang="en-US" sz="1100" b="1" dirty="0" err="1" smtClean="0">
                <a:solidFill>
                  <a:srgbClr val="4D4D4D"/>
                </a:solidFill>
                <a:latin typeface="Arial"/>
              </a:rPr>
              <a:t>Microservices</a:t>
            </a:r>
            <a:r>
              <a:rPr lang="en-US" sz="1100" b="1" dirty="0" smtClean="0">
                <a:solidFill>
                  <a:srgbClr val="4D4D4D"/>
                </a:solidFill>
                <a:latin typeface="Arial"/>
              </a:rPr>
              <a:t> - </a:t>
            </a:r>
            <a:r>
              <a:rPr lang="en-US" sz="1100" dirty="0" smtClean="0">
                <a:solidFill>
                  <a:srgbClr val="4D4D4D"/>
                </a:solidFill>
                <a:latin typeface="Arial"/>
              </a:rPr>
              <a:t>Let </a:t>
            </a:r>
            <a:r>
              <a:rPr lang="en-US" sz="1100" dirty="0">
                <a:solidFill>
                  <a:srgbClr val="4D4D4D"/>
                </a:solidFill>
                <a:latin typeface="Arial"/>
              </a:rPr>
              <a:t>your developers move faster </a:t>
            </a:r>
            <a:r>
              <a:rPr lang="en-US" sz="1100" dirty="0" smtClean="0">
                <a:solidFill>
                  <a:srgbClr val="4D4D4D"/>
                </a:solidFill>
                <a:latin typeface="Arial"/>
              </a:rPr>
              <a:t>by composing </a:t>
            </a:r>
            <a:r>
              <a:rPr lang="en-US" sz="1100" dirty="0">
                <a:solidFill>
                  <a:srgbClr val="4D4D4D"/>
                </a:solidFill>
                <a:latin typeface="Arial"/>
              </a:rPr>
              <a:t>services designed for independent deployment, scaling and recovery.</a:t>
            </a:r>
          </a:p>
        </p:txBody>
      </p:sp>
      <p:pic>
        <p:nvPicPr>
          <p:cNvPr id="7" name="Picture 6"/>
          <p:cNvPicPr>
            <a:picLocks noChangeAspect="1"/>
          </p:cNvPicPr>
          <p:nvPr/>
        </p:nvPicPr>
        <p:blipFill>
          <a:blip r:embed="rId3"/>
          <a:stretch>
            <a:fillRect/>
          </a:stretch>
        </p:blipFill>
        <p:spPr>
          <a:xfrm>
            <a:off x="2193372" y="2174151"/>
            <a:ext cx="1023541" cy="602083"/>
          </a:xfrm>
          <a:prstGeom prst="rect">
            <a:avLst/>
          </a:prstGeom>
        </p:spPr>
      </p:pic>
      <p:sp>
        <p:nvSpPr>
          <p:cNvPr id="8" name="Rectangle 7"/>
          <p:cNvSpPr/>
          <p:nvPr/>
        </p:nvSpPr>
        <p:spPr>
          <a:xfrm>
            <a:off x="1828800" y="3048547"/>
            <a:ext cx="1828800" cy="1446550"/>
          </a:xfrm>
          <a:prstGeom prst="rect">
            <a:avLst/>
          </a:prstGeom>
        </p:spPr>
        <p:txBody>
          <a:bodyPr wrap="square">
            <a:spAutoFit/>
          </a:bodyPr>
          <a:lstStyle/>
          <a:p>
            <a:r>
              <a:rPr lang="en-US" sz="1100" b="1" dirty="0" smtClean="0">
                <a:solidFill>
                  <a:srgbClr val="4D4D4D"/>
                </a:solidFill>
                <a:latin typeface="Arial"/>
              </a:rPr>
              <a:t>Containers</a:t>
            </a:r>
            <a:r>
              <a:rPr lang="en-US" sz="1100" dirty="0" smtClean="0">
                <a:solidFill>
                  <a:srgbClr val="4D4D4D"/>
                </a:solidFill>
                <a:latin typeface="Arial"/>
              </a:rPr>
              <a:t> - Build </a:t>
            </a:r>
            <a:r>
              <a:rPr lang="en-US" sz="1100" dirty="0">
                <a:solidFill>
                  <a:srgbClr val="4D4D4D"/>
                </a:solidFill>
                <a:latin typeface="Arial"/>
              </a:rPr>
              <a:t>applications as deployable containers then leverage distributed container scheduling to ensure the right workloads are running, and keep running.</a:t>
            </a:r>
          </a:p>
        </p:txBody>
      </p:sp>
      <p:pic>
        <p:nvPicPr>
          <p:cNvPr id="9" name="Picture 8"/>
          <p:cNvPicPr>
            <a:picLocks noChangeAspect="1"/>
          </p:cNvPicPr>
          <p:nvPr/>
        </p:nvPicPr>
        <p:blipFill>
          <a:blip r:embed="rId4"/>
          <a:stretch>
            <a:fillRect/>
          </a:stretch>
        </p:blipFill>
        <p:spPr>
          <a:xfrm>
            <a:off x="4089400" y="2174137"/>
            <a:ext cx="683488" cy="656148"/>
          </a:xfrm>
          <a:prstGeom prst="rect">
            <a:avLst/>
          </a:prstGeom>
        </p:spPr>
      </p:pic>
      <p:sp>
        <p:nvSpPr>
          <p:cNvPr id="10" name="Rectangle 9"/>
          <p:cNvSpPr/>
          <p:nvPr/>
        </p:nvSpPr>
        <p:spPr>
          <a:xfrm>
            <a:off x="3657600" y="3048547"/>
            <a:ext cx="1828800" cy="1107996"/>
          </a:xfrm>
          <a:prstGeom prst="rect">
            <a:avLst/>
          </a:prstGeom>
        </p:spPr>
        <p:txBody>
          <a:bodyPr wrap="square">
            <a:spAutoFit/>
          </a:bodyPr>
          <a:lstStyle/>
          <a:p>
            <a:r>
              <a:rPr lang="en-US" sz="1100" b="1" dirty="0">
                <a:solidFill>
                  <a:srgbClr val="4D4D4D"/>
                </a:solidFill>
                <a:latin typeface="Arial"/>
              </a:rPr>
              <a:t>Open </a:t>
            </a:r>
            <a:r>
              <a:rPr lang="en-US" sz="1100" b="1" dirty="0" smtClean="0">
                <a:solidFill>
                  <a:srgbClr val="4D4D4D"/>
                </a:solidFill>
                <a:latin typeface="Arial"/>
              </a:rPr>
              <a:t>Source </a:t>
            </a:r>
            <a:r>
              <a:rPr lang="en-US" sz="1100" dirty="0" smtClean="0">
                <a:solidFill>
                  <a:srgbClr val="4D4D4D"/>
                </a:solidFill>
                <a:latin typeface="Arial"/>
              </a:rPr>
              <a:t>- Built </a:t>
            </a:r>
            <a:r>
              <a:rPr lang="en-US" sz="1100" dirty="0">
                <a:solidFill>
                  <a:srgbClr val="4D4D4D"/>
                </a:solidFill>
                <a:latin typeface="Arial"/>
              </a:rPr>
              <a:t>on the fully open source Cloud Foundry, backed by contributions from over 40 members of the Cloud Foundry Foundation.</a:t>
            </a:r>
          </a:p>
        </p:txBody>
      </p:sp>
      <p:pic>
        <p:nvPicPr>
          <p:cNvPr id="11" name="Picture 10"/>
          <p:cNvPicPr>
            <a:picLocks noChangeAspect="1"/>
          </p:cNvPicPr>
          <p:nvPr/>
        </p:nvPicPr>
        <p:blipFill>
          <a:blip r:embed="rId5"/>
          <a:stretch>
            <a:fillRect/>
          </a:stretch>
        </p:blipFill>
        <p:spPr>
          <a:xfrm>
            <a:off x="5953458" y="2174137"/>
            <a:ext cx="708888" cy="708888"/>
          </a:xfrm>
          <a:prstGeom prst="rect">
            <a:avLst/>
          </a:prstGeom>
        </p:spPr>
      </p:pic>
      <p:sp>
        <p:nvSpPr>
          <p:cNvPr id="12" name="Rectangle 11"/>
          <p:cNvSpPr/>
          <p:nvPr/>
        </p:nvSpPr>
        <p:spPr>
          <a:xfrm>
            <a:off x="5486400" y="3048561"/>
            <a:ext cx="1828800" cy="1277273"/>
          </a:xfrm>
          <a:prstGeom prst="rect">
            <a:avLst/>
          </a:prstGeom>
        </p:spPr>
        <p:txBody>
          <a:bodyPr wrap="square">
            <a:spAutoFit/>
          </a:bodyPr>
          <a:lstStyle/>
          <a:p>
            <a:r>
              <a:rPr lang="en-US" sz="1100" b="1" dirty="0">
                <a:solidFill>
                  <a:srgbClr val="4D4D4D"/>
                </a:solidFill>
                <a:latin typeface="Arial"/>
              </a:rPr>
              <a:t>Continuous </a:t>
            </a:r>
            <a:r>
              <a:rPr lang="en-US" sz="1100" b="1" dirty="0" smtClean="0">
                <a:solidFill>
                  <a:srgbClr val="4D4D4D"/>
                </a:solidFill>
                <a:latin typeface="Arial"/>
              </a:rPr>
              <a:t>Delivery - </a:t>
            </a:r>
            <a:r>
              <a:rPr lang="en-US" sz="1100" dirty="0" smtClean="0">
                <a:solidFill>
                  <a:srgbClr val="4D4D4D"/>
                </a:solidFill>
                <a:latin typeface="Arial"/>
              </a:rPr>
              <a:t>Shorten </a:t>
            </a:r>
            <a:r>
              <a:rPr lang="en-US" sz="1100" dirty="0">
                <a:solidFill>
                  <a:srgbClr val="4D4D4D"/>
                </a:solidFill>
                <a:latin typeface="Arial"/>
              </a:rPr>
              <a:t>your software delivery cycle with a platform designed to cut the time and cost of managing deployment and operations.</a:t>
            </a:r>
          </a:p>
        </p:txBody>
      </p:sp>
      <p:pic>
        <p:nvPicPr>
          <p:cNvPr id="13" name="Picture 12"/>
          <p:cNvPicPr>
            <a:picLocks noChangeAspect="1"/>
          </p:cNvPicPr>
          <p:nvPr/>
        </p:nvPicPr>
        <p:blipFill>
          <a:blip r:embed="rId6"/>
          <a:stretch>
            <a:fillRect/>
          </a:stretch>
        </p:blipFill>
        <p:spPr>
          <a:xfrm>
            <a:off x="7639713" y="2116058"/>
            <a:ext cx="929964" cy="766981"/>
          </a:xfrm>
          <a:prstGeom prst="rect">
            <a:avLst/>
          </a:prstGeom>
        </p:spPr>
      </p:pic>
      <p:sp>
        <p:nvSpPr>
          <p:cNvPr id="14" name="Rectangle 13"/>
          <p:cNvSpPr/>
          <p:nvPr/>
        </p:nvSpPr>
        <p:spPr>
          <a:xfrm>
            <a:off x="7315200" y="3048561"/>
            <a:ext cx="1828800" cy="1277273"/>
          </a:xfrm>
          <a:prstGeom prst="rect">
            <a:avLst/>
          </a:prstGeom>
        </p:spPr>
        <p:txBody>
          <a:bodyPr wrap="square">
            <a:spAutoFit/>
          </a:bodyPr>
          <a:lstStyle/>
          <a:p>
            <a:r>
              <a:rPr lang="en-US" sz="1100" b="1" dirty="0" err="1" smtClean="0">
                <a:solidFill>
                  <a:srgbClr val="4D4D4D"/>
                </a:solidFill>
                <a:latin typeface="Arial"/>
              </a:rPr>
              <a:t>DevOps</a:t>
            </a:r>
            <a:r>
              <a:rPr lang="en-US" sz="1100" b="1" dirty="0" smtClean="0">
                <a:solidFill>
                  <a:srgbClr val="4D4D4D"/>
                </a:solidFill>
                <a:latin typeface="Arial"/>
              </a:rPr>
              <a:t> - </a:t>
            </a:r>
            <a:r>
              <a:rPr lang="en-US" sz="1100" dirty="0" smtClean="0">
                <a:solidFill>
                  <a:srgbClr val="4D4D4D"/>
                </a:solidFill>
                <a:latin typeface="Arial"/>
              </a:rPr>
              <a:t>Align </a:t>
            </a:r>
            <a:r>
              <a:rPr lang="en-US" sz="1100" dirty="0">
                <a:solidFill>
                  <a:srgbClr val="4D4D4D"/>
                </a:solidFill>
                <a:latin typeface="Arial"/>
              </a:rPr>
              <a:t>incentives and behaviors across your organization with a high trust, empowered culture and a structured platform that makes doing the right thing easy.</a:t>
            </a:r>
          </a:p>
        </p:txBody>
      </p:sp>
    </p:spTree>
    <p:extLst>
      <p:ext uri="{BB962C8B-B14F-4D97-AF65-F5344CB8AC3E}">
        <p14:creationId xmlns:p14="http://schemas.microsoft.com/office/powerpoint/2010/main" val="282265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txBox="1">
            <a:spLocks/>
          </p:cNvSpPr>
          <p:nvPr/>
        </p:nvSpPr>
        <p:spPr>
          <a:xfrm>
            <a:off x="478768" y="981935"/>
            <a:ext cx="8410574" cy="346219"/>
          </a:xfrm>
          <a:prstGeom prst="rect">
            <a:avLst/>
          </a:prstGeom>
        </p:spPr>
        <p:txBody>
          <a:bodyPr numCol="1"/>
          <a:lstStyle>
            <a:lvl1pPr marL="228588" indent="-228588" algn="l" defTabSz="914355"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13" indent="-285736" algn="l" defTabSz="914355"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2944" indent="-228588" algn="l" defTabSz="914355"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120"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297"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Full application lifecycle management</a:t>
            </a:r>
            <a:endParaRPr lang="en-US" sz="2000" dirty="0"/>
          </a:p>
        </p:txBody>
      </p:sp>
      <p:sp>
        <p:nvSpPr>
          <p:cNvPr id="6" name="Shape 298"/>
          <p:cNvSpPr txBox="1">
            <a:spLocks noGrp="1"/>
          </p:cNvSpPr>
          <p:nvPr>
            <p:ph type="title"/>
          </p:nvPr>
        </p:nvSpPr>
        <p:spPr>
          <a:xfrm>
            <a:off x="172459" y="213368"/>
            <a:ext cx="8410574" cy="460374"/>
          </a:xfrm>
          <a:prstGeom prst="rect">
            <a:avLst/>
          </a:prstGeom>
          <a:noFill/>
          <a:ln>
            <a:noFill/>
          </a:ln>
        </p:spPr>
        <p:txBody>
          <a:bodyPr lIns="0" tIns="0" rIns="0" bIns="0" numCol="1"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baseline="0" dirty="0" smtClean="0">
                <a:solidFill>
                  <a:srgbClr val="008881"/>
                </a:solidFill>
                <a:latin typeface="Arial"/>
                <a:ea typeface="Arial"/>
                <a:cs typeface="Arial"/>
                <a:sym typeface="Arial"/>
              </a:rPr>
              <a:t>Continuous Integration</a:t>
            </a:r>
            <a:r>
              <a:rPr lang="en-US" sz="3200" b="0" i="0" u="none" strike="noStrike" cap="none" dirty="0" smtClean="0">
                <a:solidFill>
                  <a:srgbClr val="008881"/>
                </a:solidFill>
                <a:latin typeface="Arial"/>
                <a:ea typeface="Arial"/>
                <a:cs typeface="Arial"/>
                <a:sym typeface="Arial"/>
              </a:rPr>
              <a:t> and Delivery</a:t>
            </a:r>
            <a:endParaRPr lang="en-US" sz="3200" b="0" i="0" u="none" strike="noStrike" cap="none" baseline="0" dirty="0">
              <a:solidFill>
                <a:srgbClr val="008881"/>
              </a:solidFill>
              <a:latin typeface="Arial"/>
              <a:ea typeface="Arial"/>
              <a:cs typeface="Arial"/>
              <a:sym typeface="Arial"/>
            </a:endParaRPr>
          </a:p>
        </p:txBody>
      </p:sp>
      <p:sp>
        <p:nvSpPr>
          <p:cNvPr id="7" name="Pentagon 6"/>
          <p:cNvSpPr/>
          <p:nvPr/>
        </p:nvSpPr>
        <p:spPr>
          <a:xfrm>
            <a:off x="1370726" y="2173461"/>
            <a:ext cx="1224792" cy="675832"/>
          </a:xfrm>
          <a:prstGeom prst="homePlate">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smtClean="0">
                <a:solidFill>
                  <a:schemeClr val="bg1"/>
                </a:solidFill>
              </a:rPr>
              <a:t>Commit Code Change</a:t>
            </a:r>
            <a:endParaRPr lang="en-US" sz="1000" b="1" dirty="0">
              <a:solidFill>
                <a:schemeClr val="bg1"/>
              </a:solidFill>
            </a:endParaRPr>
          </a:p>
        </p:txBody>
      </p:sp>
      <p:sp>
        <p:nvSpPr>
          <p:cNvPr id="8" name="Chevron 7"/>
          <p:cNvSpPr/>
          <p:nvPr/>
        </p:nvSpPr>
        <p:spPr>
          <a:xfrm>
            <a:off x="2274270" y="2174337"/>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a:solidFill>
                  <a:schemeClr val="bg1"/>
                </a:solidFill>
              </a:rPr>
              <a:t>Automate Build &amp; Test</a:t>
            </a:r>
          </a:p>
          <a:p>
            <a:pPr algn="ctr"/>
            <a:r>
              <a:rPr lang="en-US" sz="700" dirty="0">
                <a:solidFill>
                  <a:schemeClr val="bg1"/>
                </a:solidFill>
              </a:rPr>
              <a:t>(Unit Test, Static Code Analysis)</a:t>
            </a:r>
          </a:p>
        </p:txBody>
      </p:sp>
      <p:sp>
        <p:nvSpPr>
          <p:cNvPr id="9" name="Chevron 8"/>
          <p:cNvSpPr/>
          <p:nvPr/>
        </p:nvSpPr>
        <p:spPr>
          <a:xfrm>
            <a:off x="3534301" y="2174337"/>
            <a:ext cx="1401528"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smtClean="0">
                <a:solidFill>
                  <a:schemeClr val="bg1"/>
                </a:solidFill>
              </a:rPr>
              <a:t>Store Binaries &amp; Build Artifacts</a:t>
            </a:r>
            <a:endParaRPr lang="en-US" sz="700" dirty="0">
              <a:solidFill>
                <a:schemeClr val="bg1"/>
              </a:solidFill>
            </a:endParaRPr>
          </a:p>
        </p:txBody>
      </p:sp>
      <p:sp>
        <p:nvSpPr>
          <p:cNvPr id="10" name="Chevron 9"/>
          <p:cNvSpPr/>
          <p:nvPr/>
        </p:nvSpPr>
        <p:spPr>
          <a:xfrm>
            <a:off x="4611610" y="2174337"/>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smtClean="0">
                <a:solidFill>
                  <a:schemeClr val="bg1"/>
                </a:solidFill>
              </a:rPr>
              <a:t>Automated Integration Testing</a:t>
            </a:r>
            <a:endParaRPr lang="en-US" sz="700" dirty="0">
              <a:solidFill>
                <a:schemeClr val="bg1"/>
              </a:solidFill>
            </a:endParaRPr>
          </a:p>
        </p:txBody>
      </p:sp>
      <p:sp>
        <p:nvSpPr>
          <p:cNvPr id="11" name="Chevron 10"/>
          <p:cNvSpPr/>
          <p:nvPr/>
        </p:nvSpPr>
        <p:spPr>
          <a:xfrm>
            <a:off x="5878064" y="2174337"/>
            <a:ext cx="1662927"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err="1" smtClean="0">
                <a:solidFill>
                  <a:schemeClr val="bg1"/>
                </a:solidFill>
              </a:rPr>
              <a:t>Acceptance,Performance</a:t>
            </a:r>
            <a:r>
              <a:rPr lang="en-US" sz="1000" b="1" dirty="0" smtClean="0">
                <a:solidFill>
                  <a:schemeClr val="bg1"/>
                </a:solidFill>
              </a:rPr>
              <a:t> &amp; Load</a:t>
            </a:r>
            <a:endParaRPr lang="en-US" sz="700" dirty="0">
              <a:solidFill>
                <a:schemeClr val="bg1"/>
              </a:solidFill>
            </a:endParaRPr>
          </a:p>
        </p:txBody>
      </p:sp>
      <p:sp>
        <p:nvSpPr>
          <p:cNvPr id="12" name="Chevron 11"/>
          <p:cNvSpPr/>
          <p:nvPr/>
        </p:nvSpPr>
        <p:spPr>
          <a:xfrm>
            <a:off x="7214540" y="2174337"/>
            <a:ext cx="1567225"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smtClean="0">
                <a:solidFill>
                  <a:schemeClr val="bg1"/>
                </a:solidFill>
              </a:rPr>
              <a:t>Zero Downtime Upgrade to Production</a:t>
            </a:r>
            <a:endParaRPr lang="en-US" sz="700" dirty="0">
              <a:solidFill>
                <a:schemeClr val="bg1"/>
              </a:solidFill>
            </a:endParaRPr>
          </a:p>
        </p:txBody>
      </p:sp>
      <p:sp>
        <p:nvSpPr>
          <p:cNvPr id="13" name="TextBox 12"/>
          <p:cNvSpPr txBox="1"/>
          <p:nvPr/>
        </p:nvSpPr>
        <p:spPr>
          <a:xfrm>
            <a:off x="219371" y="2242275"/>
            <a:ext cx="1013761" cy="646331"/>
          </a:xfrm>
          <a:prstGeom prst="rect">
            <a:avLst/>
          </a:prstGeom>
          <a:noFill/>
        </p:spPr>
        <p:txBody>
          <a:bodyPr wrap="square" numCol="1" rtlCol="0">
            <a:spAutoFit/>
          </a:bodyPr>
          <a:lstStyle/>
          <a:p>
            <a:pPr algn="ctr"/>
            <a:r>
              <a:rPr lang="en-US" sz="1200" b="1" dirty="0" smtClean="0">
                <a:solidFill>
                  <a:schemeClr val="tx2"/>
                </a:solidFill>
              </a:rPr>
              <a:t>Build Pipeline Operations</a:t>
            </a:r>
          </a:p>
        </p:txBody>
      </p:sp>
      <p:sp>
        <p:nvSpPr>
          <p:cNvPr id="14" name="TextBox 13"/>
          <p:cNvSpPr txBox="1"/>
          <p:nvPr/>
        </p:nvSpPr>
        <p:spPr>
          <a:xfrm>
            <a:off x="263582" y="3203350"/>
            <a:ext cx="969550" cy="276999"/>
          </a:xfrm>
          <a:prstGeom prst="rect">
            <a:avLst/>
          </a:prstGeom>
          <a:noFill/>
        </p:spPr>
        <p:txBody>
          <a:bodyPr wrap="square" numCol="1" rtlCol="0">
            <a:spAutoFit/>
          </a:bodyPr>
          <a:lstStyle/>
          <a:p>
            <a:pPr algn="ctr"/>
            <a:r>
              <a:rPr lang="en-US" sz="1200" b="1" dirty="0" smtClean="0">
                <a:solidFill>
                  <a:srgbClr val="000000"/>
                </a:solidFill>
              </a:rPr>
              <a:t>Tool Chain</a:t>
            </a:r>
          </a:p>
        </p:txBody>
      </p:sp>
      <p:sp>
        <p:nvSpPr>
          <p:cNvPr id="15" name="TextBox 14"/>
          <p:cNvSpPr txBox="1"/>
          <p:nvPr/>
        </p:nvSpPr>
        <p:spPr>
          <a:xfrm>
            <a:off x="4677716" y="3661441"/>
            <a:ext cx="1183200" cy="276999"/>
          </a:xfrm>
          <a:prstGeom prst="rect">
            <a:avLst/>
          </a:prstGeom>
          <a:noFill/>
        </p:spPr>
        <p:txBody>
          <a:bodyPr wrap="square" numCol="1" rtlCol="0">
            <a:spAutoFit/>
          </a:bodyPr>
          <a:lstStyle/>
          <a:p>
            <a:pPr algn="ctr"/>
            <a:r>
              <a:rPr lang="en-US" sz="1200" b="1" dirty="0" smtClean="0">
                <a:solidFill>
                  <a:schemeClr val="bg2"/>
                </a:solidFill>
              </a:rPr>
              <a:t>Development</a:t>
            </a:r>
          </a:p>
        </p:txBody>
      </p:sp>
      <p:sp>
        <p:nvSpPr>
          <p:cNvPr id="16" name="TextBox 15"/>
          <p:cNvSpPr txBox="1"/>
          <p:nvPr/>
        </p:nvSpPr>
        <p:spPr>
          <a:xfrm>
            <a:off x="5869300" y="3661441"/>
            <a:ext cx="1683791" cy="461665"/>
          </a:xfrm>
          <a:prstGeom prst="rect">
            <a:avLst/>
          </a:prstGeom>
          <a:noFill/>
        </p:spPr>
        <p:txBody>
          <a:bodyPr wrap="square" numCol="1" rtlCol="0">
            <a:spAutoFit/>
          </a:bodyPr>
          <a:lstStyle/>
          <a:p>
            <a:pPr algn="ctr"/>
            <a:r>
              <a:rPr lang="en-US" sz="1200" b="1" dirty="0" smtClean="0">
                <a:solidFill>
                  <a:schemeClr val="bg2"/>
                </a:solidFill>
              </a:rPr>
              <a:t>Test + UAT </a:t>
            </a:r>
            <a:r>
              <a:rPr lang="en-US" sz="1200" b="1" dirty="0">
                <a:solidFill>
                  <a:schemeClr val="bg2"/>
                </a:solidFill>
              </a:rPr>
              <a:t>+</a:t>
            </a:r>
            <a:r>
              <a:rPr lang="en-US" sz="1200" b="1" dirty="0" smtClean="0">
                <a:solidFill>
                  <a:schemeClr val="bg2"/>
                </a:solidFill>
              </a:rPr>
              <a:t> Staging</a:t>
            </a:r>
          </a:p>
        </p:txBody>
      </p:sp>
      <p:sp>
        <p:nvSpPr>
          <p:cNvPr id="17" name="TextBox 16"/>
          <p:cNvSpPr txBox="1"/>
          <p:nvPr/>
        </p:nvSpPr>
        <p:spPr>
          <a:xfrm>
            <a:off x="7511889" y="3661441"/>
            <a:ext cx="1183200" cy="276999"/>
          </a:xfrm>
          <a:prstGeom prst="rect">
            <a:avLst/>
          </a:prstGeom>
          <a:noFill/>
        </p:spPr>
        <p:txBody>
          <a:bodyPr wrap="square" numCol="1" rtlCol="0">
            <a:spAutoFit/>
          </a:bodyPr>
          <a:lstStyle/>
          <a:p>
            <a:pPr algn="ctr"/>
            <a:r>
              <a:rPr lang="en-US" sz="1200" b="1" dirty="0" smtClean="0">
                <a:solidFill>
                  <a:schemeClr val="bg2"/>
                </a:solidFill>
              </a:rPr>
              <a:t>Production</a:t>
            </a:r>
          </a:p>
        </p:txBody>
      </p:sp>
      <p:pic>
        <p:nvPicPr>
          <p:cNvPr id="18" name="Shape 300"/>
          <p:cNvPicPr preferRelativeResize="0"/>
          <p:nvPr/>
        </p:nvPicPr>
        <p:blipFill rotWithShape="1">
          <a:blip r:embed="rId2">
            <a:alphaModFix/>
          </a:blip>
          <a:srcRect/>
          <a:stretch/>
        </p:blipFill>
        <p:spPr>
          <a:xfrm>
            <a:off x="4933137" y="3021877"/>
            <a:ext cx="677780" cy="677780"/>
          </a:xfrm>
          <a:prstGeom prst="rect">
            <a:avLst/>
          </a:prstGeom>
          <a:noFill/>
          <a:ln>
            <a:noFill/>
          </a:ln>
        </p:spPr>
      </p:pic>
      <p:pic>
        <p:nvPicPr>
          <p:cNvPr id="19" name="Shape 300"/>
          <p:cNvPicPr preferRelativeResize="0"/>
          <p:nvPr/>
        </p:nvPicPr>
        <p:blipFill rotWithShape="1">
          <a:blip r:embed="rId2">
            <a:alphaModFix/>
          </a:blip>
          <a:srcRect/>
          <a:stretch/>
        </p:blipFill>
        <p:spPr>
          <a:xfrm>
            <a:off x="6332505" y="3021877"/>
            <a:ext cx="677780" cy="677780"/>
          </a:xfrm>
          <a:prstGeom prst="rect">
            <a:avLst/>
          </a:prstGeom>
          <a:noFill/>
          <a:ln>
            <a:noFill/>
          </a:ln>
        </p:spPr>
      </p:pic>
      <p:pic>
        <p:nvPicPr>
          <p:cNvPr id="20" name="Shape 300"/>
          <p:cNvPicPr preferRelativeResize="0"/>
          <p:nvPr/>
        </p:nvPicPr>
        <p:blipFill rotWithShape="1">
          <a:blip r:embed="rId2">
            <a:alphaModFix/>
          </a:blip>
          <a:srcRect/>
          <a:stretch/>
        </p:blipFill>
        <p:spPr>
          <a:xfrm>
            <a:off x="7709058" y="3021877"/>
            <a:ext cx="677780" cy="677780"/>
          </a:xfrm>
          <a:prstGeom prst="rect">
            <a:avLst/>
          </a:prstGeom>
          <a:noFill/>
          <a:ln>
            <a:noFill/>
          </a:ln>
        </p:spPr>
      </p:pic>
      <p:pic>
        <p:nvPicPr>
          <p:cNvPr id="21" name="Picture 20" descr="images.png"/>
          <p:cNvPicPr>
            <a:picLocks noChangeAspect="1"/>
          </p:cNvPicPr>
          <p:nvPr/>
        </p:nvPicPr>
        <p:blipFill rotWithShape="1">
          <a:blip r:embed="rId3" cstate="print">
            <a:extLst>
              <a:ext uri="{28A0092B-C50C-407E-A947-70E740481C1C}">
                <a14:useLocalDpi xmlns:a14="http://schemas.microsoft.com/office/drawing/2010/main"/>
              </a:ext>
            </a:extLst>
          </a:blip>
          <a:srcRect l="18487" r="17017"/>
          <a:stretch/>
        </p:blipFill>
        <p:spPr>
          <a:xfrm>
            <a:off x="1462436" y="3103874"/>
            <a:ext cx="515470" cy="513791"/>
          </a:xfrm>
          <a:prstGeom prst="rect">
            <a:avLst/>
          </a:prstGeom>
        </p:spPr>
      </p:pic>
      <p:pic>
        <p:nvPicPr>
          <p:cNvPr id="22" name="Picture 21" descr="logo.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9862" y="3107492"/>
            <a:ext cx="366059" cy="506547"/>
          </a:xfrm>
          <a:prstGeom prst="rect">
            <a:avLst/>
          </a:prstGeom>
        </p:spPr>
      </p:pic>
      <p:pic>
        <p:nvPicPr>
          <p:cNvPr id="23" name="Picture 22" descr="artifactory.logo.155x35.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629321" y="3293117"/>
            <a:ext cx="984250" cy="185601"/>
          </a:xfrm>
          <a:prstGeom prst="rect">
            <a:avLst/>
          </a:prstGeom>
        </p:spPr>
      </p:pic>
      <p:sp>
        <p:nvSpPr>
          <p:cNvPr id="24" name="TextBox 23"/>
          <p:cNvSpPr txBox="1"/>
          <p:nvPr/>
        </p:nvSpPr>
        <p:spPr>
          <a:xfrm>
            <a:off x="1268102" y="3661441"/>
            <a:ext cx="892251" cy="276999"/>
          </a:xfrm>
          <a:prstGeom prst="rect">
            <a:avLst/>
          </a:prstGeom>
          <a:noFill/>
        </p:spPr>
        <p:txBody>
          <a:bodyPr wrap="square" numCol="1" rtlCol="0">
            <a:spAutoFit/>
          </a:bodyPr>
          <a:lstStyle/>
          <a:p>
            <a:pPr algn="ctr"/>
            <a:r>
              <a:rPr lang="en-US" sz="1200" b="1" dirty="0" err="1" smtClean="0">
                <a:solidFill>
                  <a:schemeClr val="bg2"/>
                </a:solidFill>
              </a:rPr>
              <a:t>Gitlab</a:t>
            </a:r>
            <a:endParaRPr lang="en-US" sz="1200" b="1" dirty="0" smtClean="0">
              <a:solidFill>
                <a:schemeClr val="bg2"/>
              </a:solidFill>
            </a:endParaRPr>
          </a:p>
        </p:txBody>
      </p:sp>
      <p:sp>
        <p:nvSpPr>
          <p:cNvPr id="25" name="TextBox 24"/>
          <p:cNvSpPr txBox="1"/>
          <p:nvPr/>
        </p:nvSpPr>
        <p:spPr>
          <a:xfrm>
            <a:off x="2439353" y="3661441"/>
            <a:ext cx="892251" cy="276999"/>
          </a:xfrm>
          <a:prstGeom prst="rect">
            <a:avLst/>
          </a:prstGeom>
          <a:noFill/>
        </p:spPr>
        <p:txBody>
          <a:bodyPr wrap="square" numCol="1" rtlCol="0">
            <a:spAutoFit/>
          </a:bodyPr>
          <a:lstStyle/>
          <a:p>
            <a:pPr algn="ctr"/>
            <a:r>
              <a:rPr lang="en-US" sz="1200" b="1" dirty="0" smtClean="0">
                <a:solidFill>
                  <a:schemeClr val="bg2"/>
                </a:solidFill>
              </a:rPr>
              <a:t>Jenkins</a:t>
            </a:r>
          </a:p>
        </p:txBody>
      </p:sp>
    </p:spTree>
    <p:extLst>
      <p:ext uri="{BB962C8B-B14F-4D97-AF65-F5344CB8AC3E}">
        <p14:creationId xmlns:p14="http://schemas.microsoft.com/office/powerpoint/2010/main" val="263414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p:txBody>
          <a:bodyPr numCol="1"/>
          <a:lstStyle/>
          <a:p>
            <a:pPr lvl="0"/>
            <a:r>
              <a:rPr lang="en-US" dirty="0" smtClean="0">
                <a:sym typeface="Helvetica Neue"/>
              </a:rPr>
              <a:t>Productivity: Software developers spend </a:t>
            </a:r>
            <a:br>
              <a:rPr lang="en-US" dirty="0" smtClean="0">
                <a:sym typeface="Helvetica Neue"/>
              </a:rPr>
            </a:br>
            <a:r>
              <a:rPr lang="en-US" dirty="0" smtClean="0">
                <a:sym typeface="Helvetica Neue"/>
              </a:rPr>
              <a:t>too much time on administration</a:t>
            </a:r>
            <a:endParaRPr lang="en-US" dirty="0">
              <a:sym typeface="Helvetica Neue"/>
            </a:endParaRPr>
          </a:p>
        </p:txBody>
      </p:sp>
      <p:pic>
        <p:nvPicPr>
          <p:cNvPr id="261" name="Shape 26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890160" y="1730929"/>
            <a:ext cx="6794089" cy="2605215"/>
          </a:xfrm>
          <a:prstGeom prst="rect">
            <a:avLst/>
          </a:prstGeom>
          <a:noFill/>
          <a:ln>
            <a:noFill/>
          </a:ln>
        </p:spPr>
      </p:pic>
      <p:sp>
        <p:nvSpPr>
          <p:cNvPr id="262" name="Shape 262"/>
          <p:cNvSpPr/>
          <p:nvPr/>
        </p:nvSpPr>
        <p:spPr>
          <a:xfrm>
            <a:off x="486806" y="4848528"/>
            <a:ext cx="2667396" cy="146194"/>
          </a:xfrm>
          <a:prstGeom prst="rect">
            <a:avLst/>
          </a:prstGeom>
          <a:noFill/>
          <a:ln>
            <a:noFill/>
          </a:ln>
        </p:spPr>
        <p:txBody>
          <a:bodyPr lIns="19050" tIns="19050" rIns="19050" bIns="19050" numCol="1" anchor="ctr" anchorCtr="0">
            <a:noAutofit/>
          </a:bodyPr>
          <a:lstStyle/>
          <a:p>
            <a:pPr defTabSz="457200">
              <a:buSzPct val="25000"/>
            </a:pPr>
            <a:r>
              <a:rPr lang="en-US" sz="700">
                <a:solidFill>
                  <a:prstClr val="black"/>
                </a:solidFill>
                <a:latin typeface="Helvetica Neue"/>
                <a:ea typeface="Helvetica Neue"/>
                <a:cs typeface="Helvetica Neue"/>
                <a:sym typeface="Helvetica Neue"/>
              </a:rPr>
              <a:t>Sources: “Electric Cloud LinkedIn Survey to software developers”</a:t>
            </a:r>
          </a:p>
        </p:txBody>
      </p:sp>
      <p:sp>
        <p:nvSpPr>
          <p:cNvPr id="263" name="Shape 263"/>
          <p:cNvSpPr txBox="1"/>
          <p:nvPr/>
        </p:nvSpPr>
        <p:spPr>
          <a:xfrm>
            <a:off x="803708" y="2565268"/>
            <a:ext cx="2408835" cy="348794"/>
          </a:xfrm>
          <a:prstGeom prst="rect">
            <a:avLst/>
          </a:prstGeom>
          <a:noFill/>
          <a:ln>
            <a:noFill/>
          </a:ln>
        </p:spPr>
        <p:txBody>
          <a:bodyPr lIns="50775" tIns="50775" rIns="50775" bIns="50775" numCol="1" anchor="ctr" anchorCtr="0">
            <a:noAutofit/>
          </a:bodyPr>
          <a:lstStyle/>
          <a:p>
            <a:pPr defTabSz="457200">
              <a:buSzPct val="25000"/>
            </a:pPr>
            <a:r>
              <a:rPr lang="en-US" sz="1600">
                <a:solidFill>
                  <a:prstClr val="black"/>
                </a:solidFill>
                <a:latin typeface="Arial"/>
                <a:ea typeface="Helvetica Neue"/>
                <a:cs typeface="Arial"/>
                <a:sym typeface="Helvetica Neue"/>
              </a:rPr>
              <a:t>Administrative Tasks</a:t>
            </a:r>
          </a:p>
        </p:txBody>
      </p:sp>
      <p:sp>
        <p:nvSpPr>
          <p:cNvPr id="264" name="Shape 264"/>
          <p:cNvSpPr txBox="1"/>
          <p:nvPr/>
        </p:nvSpPr>
        <p:spPr>
          <a:xfrm>
            <a:off x="794370" y="1730929"/>
            <a:ext cx="2408835" cy="348794"/>
          </a:xfrm>
          <a:prstGeom prst="rect">
            <a:avLst/>
          </a:prstGeom>
          <a:noFill/>
          <a:ln>
            <a:noFill/>
          </a:ln>
        </p:spPr>
        <p:txBody>
          <a:bodyPr lIns="50775" tIns="50775" rIns="50775" bIns="50775" numCol="1" anchor="ctr" anchorCtr="0">
            <a:noAutofit/>
          </a:bodyPr>
          <a:lstStyle/>
          <a:p>
            <a:pPr defTabSz="457200">
              <a:buSzPct val="25000"/>
            </a:pPr>
            <a:r>
              <a:rPr lang="en-US" sz="1600" dirty="0">
                <a:solidFill>
                  <a:prstClr val="black"/>
                </a:solidFill>
                <a:latin typeface="Arial"/>
                <a:ea typeface="Helvetica Neue"/>
                <a:cs typeface="Arial"/>
                <a:sym typeface="Helvetica Neue"/>
              </a:rPr>
              <a:t>Design and Coding</a:t>
            </a:r>
          </a:p>
        </p:txBody>
      </p:sp>
      <p:sp>
        <p:nvSpPr>
          <p:cNvPr id="265" name="Shape 265"/>
          <p:cNvSpPr txBox="1"/>
          <p:nvPr/>
        </p:nvSpPr>
        <p:spPr>
          <a:xfrm>
            <a:off x="803708" y="2148100"/>
            <a:ext cx="2408835" cy="348794"/>
          </a:xfrm>
          <a:prstGeom prst="rect">
            <a:avLst/>
          </a:prstGeom>
          <a:noFill/>
          <a:ln>
            <a:noFill/>
          </a:ln>
        </p:spPr>
        <p:txBody>
          <a:bodyPr lIns="50775" tIns="50775" rIns="50775" bIns="50775" numCol="1" anchor="ctr" anchorCtr="0">
            <a:noAutofit/>
          </a:bodyPr>
          <a:lstStyle/>
          <a:p>
            <a:pPr defTabSz="457200">
              <a:buSzPct val="25000"/>
            </a:pPr>
            <a:r>
              <a:rPr lang="en-US" sz="1600">
                <a:solidFill>
                  <a:prstClr val="black"/>
                </a:solidFill>
                <a:latin typeface="Arial"/>
                <a:ea typeface="Helvetica Neue"/>
                <a:cs typeface="Arial"/>
                <a:sym typeface="Helvetica Neue"/>
              </a:rPr>
              <a:t>Brainstorming</a:t>
            </a:r>
          </a:p>
        </p:txBody>
      </p:sp>
      <p:sp>
        <p:nvSpPr>
          <p:cNvPr id="266" name="Shape 266"/>
          <p:cNvSpPr txBox="1"/>
          <p:nvPr/>
        </p:nvSpPr>
        <p:spPr>
          <a:xfrm>
            <a:off x="794502" y="3399601"/>
            <a:ext cx="2408835" cy="348794"/>
          </a:xfrm>
          <a:prstGeom prst="rect">
            <a:avLst/>
          </a:prstGeom>
          <a:noFill/>
          <a:ln>
            <a:noFill/>
          </a:ln>
        </p:spPr>
        <p:txBody>
          <a:bodyPr lIns="50775" tIns="50775" rIns="50775" bIns="50775" numCol="1" anchor="ctr" anchorCtr="0">
            <a:noAutofit/>
          </a:bodyPr>
          <a:lstStyle/>
          <a:p>
            <a:pPr defTabSz="457200">
              <a:buSzPct val="25000"/>
            </a:pPr>
            <a:r>
              <a:rPr lang="en-US" sz="1600">
                <a:solidFill>
                  <a:prstClr val="black"/>
                </a:solidFill>
                <a:latin typeface="Arial"/>
                <a:ea typeface="Helvetica Neue"/>
                <a:cs typeface="Arial"/>
                <a:sym typeface="Helvetica Neue"/>
              </a:rPr>
              <a:t>Waiting for Test/Build</a:t>
            </a:r>
          </a:p>
        </p:txBody>
      </p:sp>
      <p:sp>
        <p:nvSpPr>
          <p:cNvPr id="267" name="Shape 267"/>
          <p:cNvSpPr txBox="1"/>
          <p:nvPr/>
        </p:nvSpPr>
        <p:spPr>
          <a:xfrm>
            <a:off x="803708" y="2982433"/>
            <a:ext cx="2408835" cy="348794"/>
          </a:xfrm>
          <a:prstGeom prst="rect">
            <a:avLst/>
          </a:prstGeom>
          <a:noFill/>
          <a:ln>
            <a:noFill/>
          </a:ln>
        </p:spPr>
        <p:txBody>
          <a:bodyPr lIns="50775" tIns="50775" rIns="50775" bIns="50775" numCol="1" anchor="ctr" anchorCtr="0">
            <a:noAutofit/>
          </a:bodyPr>
          <a:lstStyle/>
          <a:p>
            <a:pPr defTabSz="457200">
              <a:buSzPct val="25000"/>
            </a:pPr>
            <a:r>
              <a:rPr lang="en-US" sz="1600">
                <a:solidFill>
                  <a:prstClr val="black"/>
                </a:solidFill>
                <a:latin typeface="Arial"/>
                <a:ea typeface="Helvetica Neue"/>
                <a:cs typeface="Arial"/>
                <a:sym typeface="Helvetica Neue"/>
              </a:rPr>
              <a:t>Managing Environments </a:t>
            </a:r>
          </a:p>
        </p:txBody>
      </p:sp>
      <p:sp>
        <p:nvSpPr>
          <p:cNvPr id="268" name="Shape 268"/>
          <p:cNvSpPr/>
          <p:nvPr/>
        </p:nvSpPr>
        <p:spPr>
          <a:xfrm>
            <a:off x="663753" y="2545667"/>
            <a:ext cx="5406185" cy="1246073"/>
          </a:xfrm>
          <a:prstGeom prst="rect">
            <a:avLst/>
          </a:prstGeom>
          <a:noFill/>
          <a:ln w="63500" cap="flat" cmpd="sng">
            <a:solidFill>
              <a:srgbClr val="C82506"/>
            </a:solidFill>
            <a:prstDash val="solid"/>
            <a:miter/>
            <a:headEnd type="none" w="med" len="med"/>
            <a:tailEnd type="none" w="med" len="med"/>
          </a:ln>
        </p:spPr>
        <p:txBody>
          <a:bodyPr lIns="0" tIns="0" rIns="0" bIns="0" numCol="1" anchor="ctr" anchorCtr="0">
            <a:noAutofit/>
          </a:bodyPr>
          <a:lstStyle/>
          <a:p>
            <a:pPr defTabSz="457200"/>
            <a:endParaRPr sz="1200">
              <a:solidFill>
                <a:prstClr val="black"/>
              </a:solidFill>
              <a:latin typeface="Helvetica Neue"/>
              <a:ea typeface="Helvetica Neue"/>
              <a:cs typeface="Helvetica Neue"/>
              <a:sym typeface="Helvetica Neue"/>
            </a:endParaRPr>
          </a:p>
        </p:txBody>
      </p:sp>
      <p:sp>
        <p:nvSpPr>
          <p:cNvPr id="269" name="Shape 269"/>
          <p:cNvSpPr/>
          <p:nvPr/>
        </p:nvSpPr>
        <p:spPr>
          <a:xfrm>
            <a:off x="4906222" y="4242930"/>
            <a:ext cx="2872911" cy="284692"/>
          </a:xfrm>
          <a:prstGeom prst="rect">
            <a:avLst/>
          </a:prstGeom>
          <a:noFill/>
          <a:ln>
            <a:noFill/>
          </a:ln>
        </p:spPr>
        <p:txBody>
          <a:bodyPr lIns="19050" tIns="19050" rIns="19050" bIns="19050" numCol="1" anchor="ctr" anchorCtr="0">
            <a:noAutofit/>
          </a:bodyPr>
          <a:lstStyle/>
          <a:p>
            <a:pPr defTabSz="457200">
              <a:buSzPct val="25000"/>
            </a:pPr>
            <a:r>
              <a:rPr lang="en-US" sz="1600" b="1" dirty="0">
                <a:solidFill>
                  <a:prstClr val="black"/>
                </a:solidFill>
                <a:latin typeface="Arial"/>
                <a:ea typeface="Proxima Nova"/>
                <a:cs typeface="Arial"/>
                <a:sym typeface="Proxima Nova"/>
              </a:rPr>
              <a:t>Average Hours / Week</a:t>
            </a:r>
          </a:p>
        </p:txBody>
      </p:sp>
      <p:sp>
        <p:nvSpPr>
          <p:cNvPr id="270" name="Shape 270"/>
          <p:cNvSpPr txBox="1"/>
          <p:nvPr/>
        </p:nvSpPr>
        <p:spPr>
          <a:xfrm>
            <a:off x="717375" y="4207828"/>
            <a:ext cx="2261563" cy="358734"/>
          </a:xfrm>
          <a:prstGeom prst="rect">
            <a:avLst/>
          </a:prstGeom>
          <a:noFill/>
          <a:ln>
            <a:noFill/>
          </a:ln>
        </p:spPr>
        <p:txBody>
          <a:bodyPr lIns="0" tIns="0" rIns="0" bIns="0" numCol="1" anchor="ctr" anchorCtr="0">
            <a:noAutofit/>
          </a:bodyPr>
          <a:lstStyle/>
          <a:p>
            <a:pPr algn="ctr" defTabSz="457200">
              <a:buSzPct val="25000"/>
            </a:pPr>
            <a:r>
              <a:rPr lang="en-US" sz="1600" b="1">
                <a:solidFill>
                  <a:prstClr val="black"/>
                </a:solidFill>
                <a:latin typeface="Arial"/>
                <a:ea typeface="Proxima Nova"/>
                <a:cs typeface="Arial"/>
                <a:sym typeface="Proxima Nova"/>
              </a:rPr>
              <a:t>Task Breakdown</a:t>
            </a:r>
          </a:p>
        </p:txBody>
      </p:sp>
      <p:sp>
        <p:nvSpPr>
          <p:cNvPr id="5" name="TextBox 4"/>
          <p:cNvSpPr txBox="1"/>
          <p:nvPr/>
        </p:nvSpPr>
        <p:spPr>
          <a:xfrm>
            <a:off x="3184804" y="1361907"/>
            <a:ext cx="410830" cy="369332"/>
          </a:xfrm>
          <a:prstGeom prst="rect">
            <a:avLst/>
          </a:prstGeom>
          <a:noFill/>
        </p:spPr>
        <p:txBody>
          <a:bodyPr wrap="square" numCol="1" rtlCol="0">
            <a:spAutoFit/>
          </a:bodyPr>
          <a:lstStyle/>
          <a:p>
            <a:pPr algn="ctr" defTabSz="457200"/>
            <a:r>
              <a:rPr lang="en-US" dirty="0" smtClean="0">
                <a:solidFill>
                  <a:prstClr val="black"/>
                </a:solidFill>
                <a:latin typeface="Arial"/>
                <a:cs typeface="Arial"/>
              </a:rPr>
              <a:t>0</a:t>
            </a:r>
            <a:endParaRPr lang="en-US" dirty="0">
              <a:solidFill>
                <a:prstClr val="black"/>
              </a:solidFill>
              <a:latin typeface="Arial"/>
              <a:cs typeface="Arial"/>
            </a:endParaRPr>
          </a:p>
        </p:txBody>
      </p:sp>
      <p:sp>
        <p:nvSpPr>
          <p:cNvPr id="17" name="TextBox 16"/>
          <p:cNvSpPr txBox="1"/>
          <p:nvPr/>
        </p:nvSpPr>
        <p:spPr>
          <a:xfrm>
            <a:off x="3903930" y="1361907"/>
            <a:ext cx="410830" cy="369332"/>
          </a:xfrm>
          <a:prstGeom prst="rect">
            <a:avLst/>
          </a:prstGeom>
          <a:noFill/>
        </p:spPr>
        <p:txBody>
          <a:bodyPr wrap="square" numCol="1" rtlCol="0">
            <a:spAutoFit/>
          </a:bodyPr>
          <a:lstStyle/>
          <a:p>
            <a:pPr algn="ctr" defTabSz="457200"/>
            <a:r>
              <a:rPr lang="en-US" dirty="0" smtClean="0">
                <a:solidFill>
                  <a:prstClr val="black"/>
                </a:solidFill>
                <a:latin typeface="Arial"/>
                <a:cs typeface="Arial"/>
              </a:rPr>
              <a:t>2</a:t>
            </a:r>
            <a:endParaRPr lang="en-US" dirty="0">
              <a:solidFill>
                <a:prstClr val="black"/>
              </a:solidFill>
              <a:latin typeface="Arial"/>
              <a:cs typeface="Arial"/>
            </a:endParaRPr>
          </a:p>
        </p:txBody>
      </p:sp>
      <p:sp>
        <p:nvSpPr>
          <p:cNvPr id="18" name="TextBox 17"/>
          <p:cNvSpPr txBox="1"/>
          <p:nvPr/>
        </p:nvSpPr>
        <p:spPr>
          <a:xfrm>
            <a:off x="4700799" y="1361907"/>
            <a:ext cx="410830" cy="369332"/>
          </a:xfrm>
          <a:prstGeom prst="rect">
            <a:avLst/>
          </a:prstGeom>
          <a:noFill/>
        </p:spPr>
        <p:txBody>
          <a:bodyPr wrap="square" numCol="1" rtlCol="0">
            <a:spAutoFit/>
          </a:bodyPr>
          <a:lstStyle/>
          <a:p>
            <a:pPr algn="ctr" defTabSz="457200"/>
            <a:r>
              <a:rPr lang="en-US" dirty="0">
                <a:solidFill>
                  <a:prstClr val="black"/>
                </a:solidFill>
                <a:latin typeface="Arial"/>
                <a:cs typeface="Arial"/>
              </a:rPr>
              <a:t>4</a:t>
            </a:r>
          </a:p>
        </p:txBody>
      </p:sp>
      <p:sp>
        <p:nvSpPr>
          <p:cNvPr id="19" name="TextBox 18"/>
          <p:cNvSpPr txBox="1"/>
          <p:nvPr/>
        </p:nvSpPr>
        <p:spPr>
          <a:xfrm>
            <a:off x="5435226" y="1361907"/>
            <a:ext cx="410830" cy="369332"/>
          </a:xfrm>
          <a:prstGeom prst="rect">
            <a:avLst/>
          </a:prstGeom>
          <a:noFill/>
        </p:spPr>
        <p:txBody>
          <a:bodyPr wrap="square" numCol="1" rtlCol="0">
            <a:spAutoFit/>
          </a:bodyPr>
          <a:lstStyle/>
          <a:p>
            <a:pPr algn="ctr" defTabSz="457200"/>
            <a:r>
              <a:rPr lang="en-US" dirty="0" smtClean="0">
                <a:solidFill>
                  <a:prstClr val="black"/>
                </a:solidFill>
                <a:latin typeface="Arial"/>
                <a:cs typeface="Arial"/>
              </a:rPr>
              <a:t>6</a:t>
            </a:r>
            <a:endParaRPr lang="en-US" dirty="0">
              <a:solidFill>
                <a:prstClr val="black"/>
              </a:solidFill>
              <a:latin typeface="Arial"/>
              <a:cs typeface="Arial"/>
            </a:endParaRPr>
          </a:p>
        </p:txBody>
      </p:sp>
      <p:sp>
        <p:nvSpPr>
          <p:cNvPr id="20" name="TextBox 19"/>
          <p:cNvSpPr txBox="1"/>
          <p:nvPr/>
        </p:nvSpPr>
        <p:spPr>
          <a:xfrm>
            <a:off x="6132373" y="1361907"/>
            <a:ext cx="410830" cy="369332"/>
          </a:xfrm>
          <a:prstGeom prst="rect">
            <a:avLst/>
          </a:prstGeom>
          <a:noFill/>
        </p:spPr>
        <p:txBody>
          <a:bodyPr wrap="square" lIns="0" rIns="0" numCol="1" rtlCol="0">
            <a:spAutoFit/>
          </a:bodyPr>
          <a:lstStyle/>
          <a:p>
            <a:pPr algn="ctr" defTabSz="457200"/>
            <a:r>
              <a:rPr lang="en-US" dirty="0" smtClean="0">
                <a:solidFill>
                  <a:prstClr val="black"/>
                </a:solidFill>
                <a:latin typeface="Arial"/>
                <a:cs typeface="Arial"/>
              </a:rPr>
              <a:t>8</a:t>
            </a:r>
            <a:endParaRPr lang="en-US" dirty="0">
              <a:solidFill>
                <a:prstClr val="black"/>
              </a:solidFill>
              <a:latin typeface="Arial"/>
              <a:cs typeface="Arial"/>
            </a:endParaRPr>
          </a:p>
        </p:txBody>
      </p:sp>
      <p:sp>
        <p:nvSpPr>
          <p:cNvPr id="21" name="TextBox 20"/>
          <p:cNvSpPr txBox="1"/>
          <p:nvPr/>
        </p:nvSpPr>
        <p:spPr>
          <a:xfrm>
            <a:off x="6906091" y="1361907"/>
            <a:ext cx="410830" cy="369332"/>
          </a:xfrm>
          <a:prstGeom prst="rect">
            <a:avLst/>
          </a:prstGeom>
          <a:noFill/>
        </p:spPr>
        <p:txBody>
          <a:bodyPr wrap="square" lIns="0" rIns="0" numCol="1" rtlCol="0">
            <a:spAutoFit/>
          </a:bodyPr>
          <a:lstStyle/>
          <a:p>
            <a:pPr algn="ctr" defTabSz="457200"/>
            <a:r>
              <a:rPr lang="en-US" dirty="0" smtClean="0">
                <a:solidFill>
                  <a:prstClr val="black"/>
                </a:solidFill>
                <a:latin typeface="Arial"/>
                <a:cs typeface="Arial"/>
              </a:rPr>
              <a:t>10</a:t>
            </a:r>
            <a:endParaRPr lang="en-US" dirty="0">
              <a:solidFill>
                <a:prstClr val="black"/>
              </a:solidFill>
              <a:latin typeface="Arial"/>
              <a:cs typeface="Arial"/>
            </a:endParaRPr>
          </a:p>
        </p:txBody>
      </p:sp>
      <p:sp>
        <p:nvSpPr>
          <p:cNvPr id="22" name="TextBox 21"/>
          <p:cNvSpPr txBox="1"/>
          <p:nvPr/>
        </p:nvSpPr>
        <p:spPr>
          <a:xfrm>
            <a:off x="7686419" y="1361907"/>
            <a:ext cx="410830" cy="369332"/>
          </a:xfrm>
          <a:prstGeom prst="rect">
            <a:avLst/>
          </a:prstGeom>
          <a:noFill/>
        </p:spPr>
        <p:txBody>
          <a:bodyPr wrap="square" lIns="0" rIns="0" numCol="1" rtlCol="0">
            <a:spAutoFit/>
          </a:bodyPr>
          <a:lstStyle/>
          <a:p>
            <a:pPr algn="ctr" defTabSz="457200"/>
            <a:r>
              <a:rPr lang="en-US" dirty="0" smtClean="0">
                <a:solidFill>
                  <a:prstClr val="black"/>
                </a:solidFill>
                <a:latin typeface="Arial"/>
                <a:cs typeface="Arial"/>
              </a:rPr>
              <a:t>12</a:t>
            </a:r>
            <a:endParaRPr lang="en-US" dirty="0">
              <a:solidFill>
                <a:prstClr val="black"/>
              </a:solidFill>
              <a:latin typeface="Arial"/>
              <a:cs typeface="Arial"/>
            </a:endParaRPr>
          </a:p>
        </p:txBody>
      </p:sp>
      <p:sp>
        <p:nvSpPr>
          <p:cNvPr id="23" name="TextBox 22"/>
          <p:cNvSpPr txBox="1"/>
          <p:nvPr/>
        </p:nvSpPr>
        <p:spPr>
          <a:xfrm>
            <a:off x="8304822" y="1361907"/>
            <a:ext cx="605828" cy="369332"/>
          </a:xfrm>
          <a:prstGeom prst="rect">
            <a:avLst/>
          </a:prstGeom>
          <a:noFill/>
        </p:spPr>
        <p:txBody>
          <a:bodyPr wrap="square" lIns="0" rIns="0" numCol="1" rtlCol="0">
            <a:spAutoFit/>
          </a:bodyPr>
          <a:lstStyle/>
          <a:p>
            <a:pPr algn="ctr" defTabSz="457200"/>
            <a:r>
              <a:rPr lang="en-US" dirty="0" smtClean="0">
                <a:solidFill>
                  <a:prstClr val="black"/>
                </a:solidFill>
                <a:latin typeface="Arial"/>
                <a:cs typeface="Arial"/>
              </a:rPr>
              <a:t>14</a:t>
            </a:r>
            <a:endParaRPr lang="en-US" dirty="0">
              <a:solidFill>
                <a:prstClr val="black"/>
              </a:solidFill>
              <a:latin typeface="Arial"/>
              <a:cs typeface="Arial"/>
            </a:endParaRPr>
          </a:p>
        </p:txBody>
      </p:sp>
    </p:spTree>
    <p:extLst>
      <p:ext uri="{BB962C8B-B14F-4D97-AF65-F5344CB8AC3E}">
        <p14:creationId xmlns:p14="http://schemas.microsoft.com/office/powerpoint/2010/main" val="221222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9144000" cy="5143500"/>
          </a:xfrm>
          <a:prstGeom prst="rect">
            <a:avLst/>
          </a:prstGeom>
        </p:spPr>
      </p:pic>
      <p:sp>
        <p:nvSpPr>
          <p:cNvPr id="5" name="Rectangle 4"/>
          <p:cNvSpPr/>
          <p:nvPr/>
        </p:nvSpPr>
        <p:spPr>
          <a:xfrm>
            <a:off x="9346" y="4875666"/>
            <a:ext cx="7722325" cy="253916"/>
          </a:xfrm>
          <a:prstGeom prst="rect">
            <a:avLst/>
          </a:prstGeom>
        </p:spPr>
        <p:txBody>
          <a:bodyPr wrap="square">
            <a:spAutoFit/>
          </a:bodyPr>
          <a:lstStyle/>
          <a:p>
            <a:r>
              <a:rPr lang="en-US" sz="1050" dirty="0">
                <a:solidFill>
                  <a:schemeClr val="bg1"/>
                </a:solidFill>
              </a:rPr>
              <a:t>https://</a:t>
            </a:r>
            <a:r>
              <a:rPr lang="en-US" sz="1050" dirty="0" err="1">
                <a:solidFill>
                  <a:schemeClr val="bg1"/>
                </a:solidFill>
              </a:rPr>
              <a:t>blog.pivotal.io</a:t>
            </a:r>
            <a:r>
              <a:rPr lang="en-US" sz="1050" dirty="0">
                <a:solidFill>
                  <a:schemeClr val="bg1"/>
                </a:solidFill>
              </a:rPr>
              <a:t>/pivotal-cloud-foundry/case-studies/allstates-andy-zitney-is-disrupting-how-insurance-does-technology</a:t>
            </a:r>
          </a:p>
        </p:txBody>
      </p:sp>
    </p:spTree>
    <p:extLst>
      <p:ext uri="{BB962C8B-B14F-4D97-AF65-F5344CB8AC3E}">
        <p14:creationId xmlns:p14="http://schemas.microsoft.com/office/powerpoint/2010/main" val="166944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a:spLocks noGrp="1"/>
          </p:cNvSpPr>
          <p:nvPr>
            <p:ph type="title"/>
          </p:nvPr>
        </p:nvSpPr>
        <p:spPr>
          <a:xfrm>
            <a:off x="147805" y="67084"/>
            <a:ext cx="8875716" cy="724484"/>
          </a:xfrm>
        </p:spPr>
        <p:txBody>
          <a:bodyPr/>
          <a:lstStyle/>
          <a:p>
            <a:r>
              <a:rPr lang="en-US" dirty="0" smtClean="0"/>
              <a:t>Building Cloud</a:t>
            </a:r>
            <a:r>
              <a:rPr lang="en-US" baseline="30000" dirty="0" smtClean="0"/>
              <a:t>(*)       </a:t>
            </a:r>
            <a:r>
              <a:rPr lang="en-US" dirty="0" smtClean="0"/>
              <a:t>Applications</a:t>
            </a:r>
            <a:endParaRPr lang="en-US" dirty="0"/>
          </a:p>
        </p:txBody>
      </p:sp>
      <p:grpSp>
        <p:nvGrpSpPr>
          <p:cNvPr id="50" name="Group 49"/>
          <p:cNvGrpSpPr/>
          <p:nvPr/>
        </p:nvGrpSpPr>
        <p:grpSpPr>
          <a:xfrm>
            <a:off x="2934496" y="1072906"/>
            <a:ext cx="5488131" cy="3134766"/>
            <a:chOff x="991977" y="1339949"/>
            <a:chExt cx="7471003" cy="4685246"/>
          </a:xfrm>
        </p:grpSpPr>
        <p:sp>
          <p:nvSpPr>
            <p:cNvPr id="42" name="Rounded Rectangle 41"/>
            <p:cNvSpPr/>
            <p:nvPr/>
          </p:nvSpPr>
          <p:spPr>
            <a:xfrm>
              <a:off x="2857553" y="1413712"/>
              <a:ext cx="5605427" cy="995201"/>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lnSpc>
                  <a:spcPct val="90000"/>
                </a:lnSpc>
                <a:buFont typeface="Arial"/>
                <a:buChar char="•"/>
              </a:pPr>
              <a:r>
                <a:rPr lang="en-US" sz="1000" dirty="0" err="1">
                  <a:solidFill>
                    <a:srgbClr val="138A7E"/>
                  </a:solidFill>
                  <a:latin typeface="News Gothic MT"/>
                </a:rPr>
                <a:t>Microservices</a:t>
              </a:r>
              <a:r>
                <a:rPr lang="en-US" sz="1000" dirty="0">
                  <a:solidFill>
                    <a:srgbClr val="138A7E"/>
                  </a:solidFill>
                  <a:latin typeface="News Gothic MT"/>
                </a:rPr>
                <a:t> Architecture and Principles</a:t>
              </a:r>
            </a:p>
            <a:p>
              <a:pPr marL="285750" indent="-285750" defTabSz="457200">
                <a:lnSpc>
                  <a:spcPct val="90000"/>
                </a:lnSpc>
                <a:buFont typeface="Arial"/>
                <a:buChar char="•"/>
              </a:pPr>
              <a:r>
                <a:rPr lang="en-US" sz="1000" dirty="0">
                  <a:solidFill>
                    <a:srgbClr val="138A7E"/>
                  </a:solidFill>
                  <a:latin typeface="News Gothic MT"/>
                </a:rPr>
                <a:t>API first design</a:t>
              </a:r>
            </a:p>
          </p:txBody>
        </p:sp>
        <p:sp>
          <p:nvSpPr>
            <p:cNvPr id="43" name="Rounded Rectangle 42"/>
            <p:cNvSpPr/>
            <p:nvPr/>
          </p:nvSpPr>
          <p:spPr>
            <a:xfrm>
              <a:off x="2857553" y="2599451"/>
              <a:ext cx="5605427" cy="995201"/>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lnSpc>
                  <a:spcPct val="90000"/>
                </a:lnSpc>
                <a:buFont typeface="Arial"/>
                <a:buChar char="•"/>
              </a:pPr>
              <a:r>
                <a:rPr lang="en-US" sz="1000" dirty="0">
                  <a:solidFill>
                    <a:srgbClr val="138A7E"/>
                  </a:solidFill>
                  <a:latin typeface="News Gothic MT"/>
                </a:rPr>
                <a:t>Design for failure</a:t>
              </a:r>
            </a:p>
            <a:p>
              <a:pPr marL="285750" indent="-285750" defTabSz="457200">
                <a:lnSpc>
                  <a:spcPct val="90000"/>
                </a:lnSpc>
                <a:buFont typeface="Arial"/>
                <a:buChar char="•"/>
              </a:pPr>
              <a:r>
                <a:rPr lang="en-US" sz="1000" dirty="0">
                  <a:solidFill>
                    <a:srgbClr val="138A7E"/>
                  </a:solidFill>
                  <a:latin typeface="News Gothic MT"/>
                </a:rPr>
                <a:t>Apps are unaffected by dependent service failure</a:t>
              </a:r>
            </a:p>
            <a:p>
              <a:pPr marL="285750" indent="-285750" defTabSz="457200">
                <a:lnSpc>
                  <a:spcPct val="90000"/>
                </a:lnSpc>
                <a:buFont typeface="Arial"/>
                <a:buChar char="•"/>
              </a:pPr>
              <a:r>
                <a:rPr lang="en-US" sz="1000" dirty="0">
                  <a:solidFill>
                    <a:srgbClr val="138A7E"/>
                  </a:solidFill>
                  <a:latin typeface="News Gothic MT"/>
                </a:rPr>
                <a:t>Proactive testing for failure</a:t>
              </a:r>
            </a:p>
            <a:p>
              <a:pPr marL="285750" indent="-285750" defTabSz="457200">
                <a:lnSpc>
                  <a:spcPct val="90000"/>
                </a:lnSpc>
                <a:buFont typeface="Arial"/>
                <a:buChar char="•"/>
              </a:pPr>
              <a:r>
                <a:rPr lang="en-US" sz="1000" dirty="0">
                  <a:solidFill>
                    <a:srgbClr val="138A7E"/>
                  </a:solidFill>
                  <a:latin typeface="News Gothic MT"/>
                </a:rPr>
                <a:t>Metrics and monitoring baked in </a:t>
              </a:r>
            </a:p>
            <a:p>
              <a:pPr marL="285750" indent="-285750" defTabSz="457200">
                <a:lnSpc>
                  <a:spcPct val="90000"/>
                </a:lnSpc>
                <a:buFont typeface="Arial"/>
                <a:buChar char="•"/>
              </a:pPr>
              <a:r>
                <a:rPr lang="en-US" sz="1000" dirty="0">
                  <a:solidFill>
                    <a:srgbClr val="138A7E"/>
                  </a:solidFill>
                  <a:latin typeface="News Gothic MT"/>
                </a:rPr>
                <a:t>Cloud agnostic runtime implementation </a:t>
              </a:r>
            </a:p>
          </p:txBody>
        </p:sp>
        <p:sp>
          <p:nvSpPr>
            <p:cNvPr id="44" name="Rounded Rectangle 43"/>
            <p:cNvSpPr/>
            <p:nvPr/>
          </p:nvSpPr>
          <p:spPr>
            <a:xfrm>
              <a:off x="2857553" y="3784126"/>
              <a:ext cx="5605427" cy="995201"/>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lnSpc>
                  <a:spcPct val="90000"/>
                </a:lnSpc>
                <a:buFont typeface="Arial"/>
                <a:buChar char="•"/>
              </a:pPr>
              <a:r>
                <a:rPr lang="en-US" sz="1000" dirty="0">
                  <a:solidFill>
                    <a:srgbClr val="138A7E"/>
                  </a:solidFill>
                  <a:latin typeface="News Gothic MT"/>
                </a:rPr>
                <a:t>Twelve Factor App</a:t>
              </a:r>
            </a:p>
            <a:p>
              <a:pPr marL="285750" indent="-285750" defTabSz="457200">
                <a:lnSpc>
                  <a:spcPct val="90000"/>
                </a:lnSpc>
                <a:buFont typeface="Arial"/>
                <a:buChar char="•"/>
              </a:pPr>
              <a:r>
                <a:rPr lang="en-US" sz="1000" dirty="0">
                  <a:solidFill>
                    <a:srgbClr val="138A7E"/>
                  </a:solidFill>
                  <a:latin typeface="News Gothic MT"/>
                </a:rPr>
                <a:t>Horizontally scalable</a:t>
              </a:r>
            </a:p>
            <a:p>
              <a:pPr marL="285750" indent="-285750" defTabSz="457200">
                <a:lnSpc>
                  <a:spcPct val="90000"/>
                </a:lnSpc>
                <a:buFont typeface="Arial"/>
                <a:buChar char="•"/>
              </a:pPr>
              <a:r>
                <a:rPr lang="en-US" sz="1000" dirty="0">
                  <a:solidFill>
                    <a:srgbClr val="138A7E"/>
                  </a:solidFill>
                  <a:latin typeface="News Gothic MT"/>
                </a:rPr>
                <a:t>Leverage platform for HA</a:t>
              </a:r>
            </a:p>
          </p:txBody>
        </p:sp>
        <p:sp>
          <p:nvSpPr>
            <p:cNvPr id="45" name="Rounded Rectangle 44"/>
            <p:cNvSpPr/>
            <p:nvPr/>
          </p:nvSpPr>
          <p:spPr>
            <a:xfrm>
              <a:off x="2857553" y="4975556"/>
              <a:ext cx="5605427" cy="995201"/>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lnSpc>
                  <a:spcPct val="90000"/>
                </a:lnSpc>
                <a:buFont typeface="Arial"/>
                <a:buChar char="•"/>
              </a:pPr>
              <a:r>
                <a:rPr lang="en-US" sz="1000" dirty="0">
                  <a:solidFill>
                    <a:srgbClr val="138A7E"/>
                  </a:solidFill>
                  <a:latin typeface="News Gothic MT"/>
                </a:rPr>
                <a:t>No file-system requirements or uses S3 API</a:t>
              </a:r>
            </a:p>
            <a:p>
              <a:pPr marL="285750" indent="-285750" defTabSz="457200">
                <a:lnSpc>
                  <a:spcPct val="90000"/>
                </a:lnSpc>
                <a:buFont typeface="Arial"/>
                <a:buChar char="•"/>
              </a:pPr>
              <a:r>
                <a:rPr lang="en-US" sz="1000" dirty="0">
                  <a:solidFill>
                    <a:srgbClr val="138A7E"/>
                  </a:solidFill>
                  <a:latin typeface="News Gothic MT"/>
                </a:rPr>
                <a:t>Self contained application</a:t>
              </a:r>
            </a:p>
            <a:p>
              <a:pPr marL="285750" indent="-285750" defTabSz="457200">
                <a:lnSpc>
                  <a:spcPct val="90000"/>
                </a:lnSpc>
                <a:buFont typeface="Arial"/>
                <a:buChar char="•"/>
              </a:pPr>
              <a:r>
                <a:rPr lang="en-US" sz="1000" dirty="0">
                  <a:solidFill>
                    <a:srgbClr val="138A7E"/>
                  </a:solidFill>
                  <a:latin typeface="News Gothic MT"/>
                </a:rPr>
                <a:t>Platform managed ports and addressing</a:t>
              </a:r>
            </a:p>
            <a:p>
              <a:pPr marL="285750" indent="-285750" defTabSz="457200">
                <a:lnSpc>
                  <a:spcPct val="90000"/>
                </a:lnSpc>
                <a:buFont typeface="Arial"/>
                <a:buChar char="•"/>
              </a:pPr>
              <a:r>
                <a:rPr lang="en-US" sz="1000" dirty="0">
                  <a:solidFill>
                    <a:srgbClr val="138A7E"/>
                  </a:solidFill>
                  <a:latin typeface="News Gothic MT"/>
                </a:rPr>
                <a:t>Consume off platform services using platform semantics</a:t>
              </a:r>
            </a:p>
          </p:txBody>
        </p:sp>
        <p:sp>
          <p:nvSpPr>
            <p:cNvPr id="46" name="Rounded Rectangle 45"/>
            <p:cNvSpPr/>
            <p:nvPr/>
          </p:nvSpPr>
          <p:spPr>
            <a:xfrm>
              <a:off x="991977" y="1339949"/>
              <a:ext cx="1921282" cy="1123904"/>
            </a:xfrm>
            <a:prstGeom prst="roundRect">
              <a:avLst/>
            </a:prstGeom>
            <a:gradFill flip="none" rotWithShape="1">
              <a:gsLst>
                <a:gs pos="16000">
                  <a:schemeClr val="accent1"/>
                </a:gs>
                <a:gs pos="100000">
                  <a:srgbClr val="FFFFFF"/>
                </a:gs>
              </a:gsLst>
              <a:path path="circle">
                <a:fillToRect l="100000" t="100000"/>
              </a:path>
              <a:tileRect r="-100000" b="-100000"/>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latin typeface="News Gothic MT"/>
                </a:rPr>
                <a:t>Cloud Native</a:t>
              </a:r>
            </a:p>
          </p:txBody>
        </p:sp>
        <p:sp>
          <p:nvSpPr>
            <p:cNvPr id="47" name="Rounded Rectangle 46"/>
            <p:cNvSpPr/>
            <p:nvPr/>
          </p:nvSpPr>
          <p:spPr>
            <a:xfrm>
              <a:off x="991977" y="2527063"/>
              <a:ext cx="1921282" cy="1123904"/>
            </a:xfrm>
            <a:prstGeom prst="roundRect">
              <a:avLst/>
            </a:prstGeom>
            <a:gradFill flip="none" rotWithShape="1">
              <a:gsLst>
                <a:gs pos="34000">
                  <a:schemeClr val="accent1"/>
                </a:gs>
                <a:gs pos="100000">
                  <a:srgbClr val="FFFFFF"/>
                </a:gs>
              </a:gsLst>
              <a:path path="circle">
                <a:fillToRect l="100000" t="100000"/>
              </a:path>
              <a:tileRect r="-100000" b="-100000"/>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latin typeface="News Gothic MT"/>
                </a:rPr>
                <a:t>Cloud Resilient</a:t>
              </a:r>
            </a:p>
          </p:txBody>
        </p:sp>
        <p:sp>
          <p:nvSpPr>
            <p:cNvPr id="48" name="Rounded Rectangle 47"/>
            <p:cNvSpPr/>
            <p:nvPr/>
          </p:nvSpPr>
          <p:spPr>
            <a:xfrm>
              <a:off x="991977" y="3714176"/>
              <a:ext cx="1921282" cy="1123904"/>
            </a:xfrm>
            <a:prstGeom prst="roundRect">
              <a:avLst/>
            </a:prstGeom>
            <a:gradFill flip="none" rotWithShape="1">
              <a:gsLst>
                <a:gs pos="53000">
                  <a:schemeClr val="accent1"/>
                </a:gs>
                <a:gs pos="100000">
                  <a:srgbClr val="FFFFFF"/>
                </a:gs>
              </a:gsLst>
              <a:path path="circle">
                <a:fillToRect l="100000" t="100000"/>
              </a:path>
              <a:tileRect r="-100000" b="-100000"/>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latin typeface="News Gothic MT"/>
                </a:rPr>
                <a:t>Cloud Friendly</a:t>
              </a:r>
            </a:p>
          </p:txBody>
        </p:sp>
        <p:sp>
          <p:nvSpPr>
            <p:cNvPr id="49" name="Rounded Rectangle 48"/>
            <p:cNvSpPr/>
            <p:nvPr/>
          </p:nvSpPr>
          <p:spPr>
            <a:xfrm>
              <a:off x="991977" y="4901291"/>
              <a:ext cx="1921282" cy="1123904"/>
            </a:xfrm>
            <a:prstGeom prst="roundRect">
              <a:avLst/>
            </a:prstGeom>
            <a:gradFill flip="none" rotWithShape="1">
              <a:gsLst>
                <a:gs pos="68000">
                  <a:schemeClr val="accent1"/>
                </a:gs>
                <a:gs pos="100000">
                  <a:srgbClr val="FFFFFF"/>
                </a:gs>
              </a:gsLst>
              <a:path path="circle">
                <a:fillToRect l="100000" t="100000"/>
              </a:path>
              <a:tileRect r="-100000" b="-100000"/>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smtClean="0">
                  <a:solidFill>
                    <a:prstClr val="white"/>
                  </a:solidFill>
                  <a:latin typeface="News Gothic MT"/>
                </a:rPr>
                <a:t>Cloud Ready</a:t>
              </a:r>
              <a:endParaRPr lang="en-US" sz="1400" dirty="0">
                <a:solidFill>
                  <a:prstClr val="white"/>
                </a:solidFill>
                <a:latin typeface="News Gothic MT"/>
              </a:endParaRPr>
            </a:p>
          </p:txBody>
        </p:sp>
      </p:grpSp>
      <p:sp>
        <p:nvSpPr>
          <p:cNvPr id="51" name="TextBox 50"/>
          <p:cNvSpPr txBox="1"/>
          <p:nvPr/>
        </p:nvSpPr>
        <p:spPr>
          <a:xfrm>
            <a:off x="505062" y="2357012"/>
            <a:ext cx="2097083" cy="764312"/>
          </a:xfrm>
          <a:prstGeom prst="rect">
            <a:avLst/>
          </a:prstGeom>
          <a:noFill/>
        </p:spPr>
        <p:txBody>
          <a:bodyPr wrap="square" rtlCol="0">
            <a:spAutoFit/>
          </a:bodyPr>
          <a:lstStyle/>
          <a:p>
            <a:pPr defTabSz="457200">
              <a:lnSpc>
                <a:spcPct val="110000"/>
              </a:lnSpc>
            </a:pPr>
            <a:r>
              <a:rPr lang="en-US" sz="2000" dirty="0" smtClean="0">
                <a:solidFill>
                  <a:srgbClr val="FFFFFF"/>
                </a:solidFill>
                <a:latin typeface="News Gothic MT"/>
              </a:rPr>
              <a:t>Cloud Native</a:t>
            </a:r>
          </a:p>
          <a:p>
            <a:pPr defTabSz="457200">
              <a:lnSpc>
                <a:spcPct val="110000"/>
              </a:lnSpc>
            </a:pPr>
            <a:r>
              <a:rPr lang="en-US" sz="2000" dirty="0" smtClean="0">
                <a:solidFill>
                  <a:srgbClr val="FFFFFF"/>
                </a:solidFill>
                <a:latin typeface="News Gothic MT"/>
              </a:rPr>
              <a:t>Maturity Model</a:t>
            </a:r>
          </a:p>
        </p:txBody>
      </p:sp>
      <p:sp>
        <p:nvSpPr>
          <p:cNvPr id="52" name="Left Brace 51"/>
          <p:cNvSpPr/>
          <p:nvPr/>
        </p:nvSpPr>
        <p:spPr>
          <a:xfrm>
            <a:off x="2519060" y="1072906"/>
            <a:ext cx="261131" cy="313476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a:endParaRPr lang="en-US">
              <a:solidFill>
                <a:srgbClr val="262626"/>
              </a:solidFill>
              <a:latin typeface="News Gothic MT"/>
            </a:endParaRPr>
          </a:p>
        </p:txBody>
      </p:sp>
      <p:sp>
        <p:nvSpPr>
          <p:cNvPr id="2" name="Freeform 1"/>
          <p:cNvSpPr/>
          <p:nvPr/>
        </p:nvSpPr>
        <p:spPr>
          <a:xfrm>
            <a:off x="3090798" y="392241"/>
            <a:ext cx="317486" cy="635058"/>
          </a:xfrm>
          <a:custGeom>
            <a:avLst/>
            <a:gdLst>
              <a:gd name="connsiteX0" fmla="*/ 0 w 326822"/>
              <a:gd name="connsiteY0" fmla="*/ 0 h 635058"/>
              <a:gd name="connsiteX1" fmla="*/ 326822 w 326822"/>
              <a:gd name="connsiteY1" fmla="*/ 0 h 635058"/>
              <a:gd name="connsiteX2" fmla="*/ 326822 w 326822"/>
              <a:gd name="connsiteY2" fmla="*/ 635058 h 635058"/>
            </a:gdLst>
            <a:ahLst/>
            <a:cxnLst>
              <a:cxn ang="0">
                <a:pos x="connsiteX0" y="connsiteY0"/>
              </a:cxn>
              <a:cxn ang="0">
                <a:pos x="connsiteX1" y="connsiteY1"/>
              </a:cxn>
              <a:cxn ang="0">
                <a:pos x="connsiteX2" y="connsiteY2"/>
              </a:cxn>
            </a:cxnLst>
            <a:rect l="l" t="t" r="r" b="b"/>
            <a:pathLst>
              <a:path w="326822" h="635058">
                <a:moveTo>
                  <a:pt x="0" y="0"/>
                </a:moveTo>
                <a:lnTo>
                  <a:pt x="326822" y="0"/>
                </a:lnTo>
                <a:lnTo>
                  <a:pt x="326822" y="635058"/>
                </a:lnTo>
              </a:path>
            </a:pathLst>
          </a:cu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2382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1000" fill="hold"/>
                                        <p:tgtEl>
                                          <p:spTgt spid="50"/>
                                        </p:tgtEl>
                                        <p:attrNameLst>
                                          <p:attrName>ppt_w</p:attrName>
                                        </p:attrNameLst>
                                      </p:cBhvr>
                                      <p:tavLst>
                                        <p:tav tm="0">
                                          <p:val>
                                            <p:strVal val="#ppt_w*0.70"/>
                                          </p:val>
                                        </p:tav>
                                        <p:tav tm="100000">
                                          <p:val>
                                            <p:strVal val="#ppt_w"/>
                                          </p:val>
                                        </p:tav>
                                      </p:tavLst>
                                    </p:anim>
                                    <p:anim calcmode="lin" valueType="num">
                                      <p:cBhvr>
                                        <p:cTn id="8" dur="1000" fill="hold"/>
                                        <p:tgtEl>
                                          <p:spTgt spid="50"/>
                                        </p:tgtEl>
                                        <p:attrNameLst>
                                          <p:attrName>ppt_h</p:attrName>
                                        </p:attrNameLst>
                                      </p:cBhvr>
                                      <p:tavLst>
                                        <p:tav tm="0">
                                          <p:val>
                                            <p:strVal val="#ppt_h"/>
                                          </p:val>
                                        </p:tav>
                                        <p:tav tm="100000">
                                          <p:val>
                                            <p:strVal val="#ppt_h"/>
                                          </p:val>
                                        </p:tav>
                                      </p:tavLst>
                                    </p:anim>
                                    <p:animEffect transition="in" filter="fade">
                                      <p:cBhvr>
                                        <p:cTn id="9" dur="1000"/>
                                        <p:tgtEl>
                                          <p:spTgt spid="50"/>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p:cTn id="12" dur="1000" fill="hold"/>
                                        <p:tgtEl>
                                          <p:spTgt spid="51"/>
                                        </p:tgtEl>
                                        <p:attrNameLst>
                                          <p:attrName>ppt_w</p:attrName>
                                        </p:attrNameLst>
                                      </p:cBhvr>
                                      <p:tavLst>
                                        <p:tav tm="0">
                                          <p:val>
                                            <p:strVal val="#ppt_w*0.70"/>
                                          </p:val>
                                        </p:tav>
                                        <p:tav tm="100000">
                                          <p:val>
                                            <p:strVal val="#ppt_w"/>
                                          </p:val>
                                        </p:tav>
                                      </p:tavLst>
                                    </p:anim>
                                    <p:anim calcmode="lin" valueType="num">
                                      <p:cBhvr>
                                        <p:cTn id="13" dur="1000" fill="hold"/>
                                        <p:tgtEl>
                                          <p:spTgt spid="51"/>
                                        </p:tgtEl>
                                        <p:attrNameLst>
                                          <p:attrName>ppt_h</p:attrName>
                                        </p:attrNameLst>
                                      </p:cBhvr>
                                      <p:tavLst>
                                        <p:tav tm="0">
                                          <p:val>
                                            <p:strVal val="#ppt_h"/>
                                          </p:val>
                                        </p:tav>
                                        <p:tav tm="100000">
                                          <p:val>
                                            <p:strVal val="#ppt_h"/>
                                          </p:val>
                                        </p:tav>
                                      </p:tavLst>
                                    </p:anim>
                                    <p:animEffect transition="in" filter="fade">
                                      <p:cBhvr>
                                        <p:cTn id="14" dur="1000"/>
                                        <p:tgtEl>
                                          <p:spTgt spid="51"/>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p:cTn id="17" dur="1000" fill="hold"/>
                                        <p:tgtEl>
                                          <p:spTgt spid="52"/>
                                        </p:tgtEl>
                                        <p:attrNameLst>
                                          <p:attrName>ppt_w</p:attrName>
                                        </p:attrNameLst>
                                      </p:cBhvr>
                                      <p:tavLst>
                                        <p:tav tm="0">
                                          <p:val>
                                            <p:strVal val="#ppt_w*0.70"/>
                                          </p:val>
                                        </p:tav>
                                        <p:tav tm="100000">
                                          <p:val>
                                            <p:strVal val="#ppt_w"/>
                                          </p:val>
                                        </p:tav>
                                      </p:tavLst>
                                    </p:anim>
                                    <p:anim calcmode="lin" valueType="num">
                                      <p:cBhvr>
                                        <p:cTn id="18" dur="1000" fill="hold"/>
                                        <p:tgtEl>
                                          <p:spTgt spid="52"/>
                                        </p:tgtEl>
                                        <p:attrNameLst>
                                          <p:attrName>ppt_h</p:attrName>
                                        </p:attrNameLst>
                                      </p:cBhvr>
                                      <p:tavLst>
                                        <p:tav tm="0">
                                          <p:val>
                                            <p:strVal val="#ppt_h"/>
                                          </p:val>
                                        </p:tav>
                                        <p:tav tm="100000">
                                          <p:val>
                                            <p:strVal val="#ppt_h"/>
                                          </p:val>
                                        </p:tav>
                                      </p:tavLst>
                                    </p:anim>
                                    <p:animEffect transition="in" filter="fade">
                                      <p:cBhvr>
                                        <p:cTn id="19"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44"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98" y="2000108"/>
            <a:ext cx="8310677"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defTabSz="914400">
              <a:defRPr sz="1800" b="0" i="0">
                <a:solidFill>
                  <a:srgbClr val="000000"/>
                </a:solidFill>
                <a:uFillTx/>
              </a:defRPr>
            </a:pPr>
            <a:r>
              <a:rPr lang="en-US" sz="3200" b="0" i="0" kern="0" dirty="0" smtClean="0">
                <a:solidFill>
                  <a:srgbClr val="FFFFFF"/>
                </a:solidFill>
                <a:uFill>
                  <a:solidFill>
                    <a:srgbClr val="4D4D4D"/>
                  </a:solidFill>
                </a:uFill>
                <a:latin typeface="Avenir Next Demi Bold Italic"/>
                <a:cs typeface="Avenir Next Demi Bold Italic"/>
                <a:rtl val="0"/>
              </a:rPr>
              <a:t>“ </a:t>
            </a:r>
            <a:r>
              <a:rPr sz="3200" b="0" i="0" kern="0" dirty="0" smtClean="0">
                <a:solidFill>
                  <a:srgbClr val="FFFFFF"/>
                </a:solidFill>
                <a:uFill>
                  <a:solidFill>
                    <a:srgbClr val="4D4D4D"/>
                  </a:solidFill>
                </a:uFill>
                <a:latin typeface="Avenir Next Demi Bold Italic"/>
                <a:cs typeface="Avenir Next Demi Bold Italic"/>
                <a:rtl val="0"/>
              </a:rPr>
              <a:t>Loosely </a:t>
            </a:r>
            <a:r>
              <a:rPr sz="3200" b="0" i="0" kern="0" dirty="0">
                <a:solidFill>
                  <a:srgbClr val="FFFFFF"/>
                </a:solidFill>
                <a:uFill>
                  <a:solidFill>
                    <a:srgbClr val="4D4D4D"/>
                  </a:solidFill>
                </a:uFill>
                <a:latin typeface="Avenir Next Demi Bold Italic"/>
                <a:cs typeface="Avenir Next Demi Bold Italic"/>
                <a:rtl val="0"/>
              </a:rPr>
              <a:t>coupled service oriented architecture with bounded </a:t>
            </a:r>
            <a:r>
              <a:rPr sz="3200" b="0" i="0" kern="0" dirty="0" smtClean="0">
                <a:solidFill>
                  <a:srgbClr val="FFFFFF"/>
                </a:solidFill>
                <a:uFill>
                  <a:solidFill>
                    <a:srgbClr val="4D4D4D"/>
                  </a:solidFill>
                </a:uFill>
                <a:latin typeface="Avenir Next Demi Bold Italic"/>
                <a:cs typeface="Avenir Next Demi Bold Italic"/>
                <a:rtl val="0"/>
              </a:rPr>
              <a:t>contexts</a:t>
            </a:r>
            <a:r>
              <a:rPr lang="en-US" sz="3200" b="0" i="0" kern="0" dirty="0" smtClean="0">
                <a:solidFill>
                  <a:srgbClr val="FFFFFF"/>
                </a:solidFill>
                <a:uFill>
                  <a:solidFill>
                    <a:srgbClr val="4D4D4D"/>
                  </a:solidFill>
                </a:uFill>
                <a:latin typeface="Avenir Next Demi Bold Italic"/>
                <a:cs typeface="Avenir Next Demi Bold Italic"/>
                <a:rtl val="0"/>
              </a:rPr>
              <a:t>"</a:t>
            </a:r>
            <a:endParaRPr sz="3200" b="0" i="0" kern="0" dirty="0">
              <a:solidFill>
                <a:srgbClr val="FFFFFF"/>
              </a:solidFill>
              <a:uFill>
                <a:solidFill>
                  <a:srgbClr val="4D4D4D"/>
                </a:solidFill>
              </a:uFill>
              <a:latin typeface="Avenir Next Demi Bold Italic"/>
              <a:cs typeface="Avenir Next Demi Bold Italic"/>
              <a:rtl val="0"/>
            </a:endParaRPr>
          </a:p>
        </p:txBody>
      </p:sp>
      <p:sp>
        <p:nvSpPr>
          <p:cNvPr id="6" name="Shape 244"/>
          <p:cNvSpPr/>
          <p:nvPr/>
        </p:nvSpPr>
        <p:spPr>
          <a:xfrm rot="10800000" flipH="1">
            <a:off x="874695" y="1772368"/>
            <a:ext cx="3200895" cy="785426"/>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defTabSz="914400"/>
            <a:endParaRPr sz="1400" kern="0">
              <a:solidFill>
                <a:srgbClr val="FFFFFF"/>
              </a:solidFill>
              <a:latin typeface="Arial"/>
              <a:ea typeface="Arial"/>
              <a:cs typeface="Arial"/>
              <a:sym typeface="Arial"/>
              <a:rtl val="0"/>
            </a:endParaRPr>
          </a:p>
        </p:txBody>
      </p:sp>
      <p:sp>
        <p:nvSpPr>
          <p:cNvPr id="7" name="Shape 245"/>
          <p:cNvSpPr/>
          <p:nvPr/>
        </p:nvSpPr>
        <p:spPr>
          <a:xfrm flipH="1">
            <a:off x="3799505" y="2491456"/>
            <a:ext cx="3820890" cy="692730"/>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defTabSz="914400"/>
            <a:endParaRPr sz="1400" kern="0">
              <a:solidFill>
                <a:srgbClr val="FFFFFF"/>
              </a:solidFill>
              <a:latin typeface="Arial"/>
              <a:ea typeface="Arial"/>
              <a:cs typeface="Arial"/>
              <a:sym typeface="Arial"/>
              <a:rtl val="0"/>
            </a:endParaRPr>
          </a:p>
        </p:txBody>
      </p:sp>
      <p:sp>
        <p:nvSpPr>
          <p:cNvPr id="8" name="Shape 246"/>
          <p:cNvSpPr/>
          <p:nvPr/>
        </p:nvSpPr>
        <p:spPr>
          <a:xfrm>
            <a:off x="159077" y="1102631"/>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defTabSz="914400">
              <a:defRPr>
                <a:solidFill>
                  <a:srgbClr val="000000"/>
                </a:solidFill>
                <a:uFillTx/>
              </a:defRPr>
            </a:pPr>
            <a:r>
              <a:rPr sz="1400" kern="0" dirty="0">
                <a:solidFill>
                  <a:srgbClr val="FFFFFF"/>
                </a:solidFill>
                <a:uFill>
                  <a:solidFill>
                    <a:srgbClr val="4D4D4D"/>
                  </a:solidFill>
                </a:uFill>
                <a:rtl val="0"/>
              </a:rPr>
              <a:t>If every service has to be updated in concert, it’s not loosely coupled!</a:t>
            </a:r>
          </a:p>
        </p:txBody>
      </p:sp>
      <p:sp>
        <p:nvSpPr>
          <p:cNvPr id="9" name="Shape 247"/>
          <p:cNvSpPr/>
          <p:nvPr/>
        </p:nvSpPr>
        <p:spPr>
          <a:xfrm>
            <a:off x="4450026" y="3355939"/>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defTabSz="914400">
              <a:defRPr>
                <a:solidFill>
                  <a:srgbClr val="000000"/>
                </a:solidFill>
                <a:uFillTx/>
              </a:defRPr>
            </a:pPr>
            <a:r>
              <a:rPr sz="1400" kern="0" dirty="0">
                <a:solidFill>
                  <a:srgbClr val="FFFFFF"/>
                </a:solidFill>
                <a:uFill>
                  <a:solidFill>
                    <a:srgbClr val="4D4D4D"/>
                  </a:solidFill>
                </a:uFill>
                <a:rtl val="0"/>
              </a:rPr>
              <a:t>If you have to know about surrounding services you don’t have a bounded context.</a:t>
            </a:r>
          </a:p>
        </p:txBody>
      </p:sp>
      <p:sp>
        <p:nvSpPr>
          <p:cNvPr id="11" name="Shape 247"/>
          <p:cNvSpPr/>
          <p:nvPr/>
        </p:nvSpPr>
        <p:spPr>
          <a:xfrm>
            <a:off x="5158527"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defTabSz="914400">
              <a:defRPr>
                <a:solidFill>
                  <a:srgbClr val="000000"/>
                </a:solidFill>
                <a:uFillTx/>
              </a:defRPr>
            </a:pPr>
            <a:r>
              <a:rPr lang="en-US" sz="2400" kern="0" dirty="0" smtClean="0">
                <a:solidFill>
                  <a:srgbClr val="FFFFFF"/>
                </a:solidFill>
                <a:uFill>
                  <a:solidFill>
                    <a:srgbClr val="4D4D4D"/>
                  </a:solidFill>
                </a:uFill>
                <a:rtl val="0"/>
              </a:rPr>
              <a:t>- Adrian Cockcroft</a:t>
            </a:r>
            <a:endParaRPr sz="2400" kern="0" dirty="0">
              <a:solidFill>
                <a:srgbClr val="FFFFFF"/>
              </a:solidFill>
              <a:uFill>
                <a:solidFill>
                  <a:srgbClr val="4D4D4D"/>
                </a:solidFill>
              </a:uFill>
              <a:rtl val="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84725" y="4720612"/>
            <a:ext cx="461620" cy="23081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28884" y="4731852"/>
            <a:ext cx="485799" cy="19401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26248" y="4582729"/>
            <a:ext cx="806431" cy="453617"/>
          </a:xfrm>
          <a:prstGeom prst="rect">
            <a:avLst/>
          </a:prstGeom>
        </p:spPr>
      </p:pic>
      <p:pic>
        <p:nvPicPr>
          <p:cNvPr id="12" name="Picture 11"/>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a:ext>
            </a:extLst>
          </a:blip>
          <a:stretch>
            <a:fillRect/>
          </a:stretch>
        </p:blipFill>
        <p:spPr>
          <a:xfrm>
            <a:off x="7192847" y="4695872"/>
            <a:ext cx="530885" cy="236775"/>
          </a:xfrm>
          <a:prstGeom prst="rect">
            <a:avLst/>
          </a:prstGeom>
        </p:spPr>
      </p:pic>
    </p:spTree>
    <p:extLst>
      <p:ext uri="{BB962C8B-B14F-4D97-AF65-F5344CB8AC3E}">
        <p14:creationId xmlns:p14="http://schemas.microsoft.com/office/powerpoint/2010/main" val="282145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linds(horizontal)">
                                      <p:cBhvr>
                                        <p:cTn id="26" dur="500"/>
                                        <p:tgtEl>
                                          <p:spTgt spid="2"/>
                                        </p:tgtEl>
                                      </p:cBhvr>
                                    </p:animEffect>
                                  </p:childTnLst>
                                </p:cTn>
                              </p:par>
                              <p:par>
                                <p:cTn id="27" presetID="3" presetClass="entr" presetSubtype="1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par>
                                <p:cTn id="30" presetID="3" presetClass="entr" presetSubtype="1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par>
                                <p:cTn id="33" presetID="3" presetClass="entr" presetSubtype="1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000" cy="4581466"/>
          </a:xfrm>
          <a:prstGeom prst="rect">
            <a:avLst/>
          </a:prstGeom>
        </p:spPr>
      </p:pic>
    </p:spTree>
    <p:extLst>
      <p:ext uri="{BB962C8B-B14F-4D97-AF65-F5344CB8AC3E}">
        <p14:creationId xmlns:p14="http://schemas.microsoft.com/office/powerpoint/2010/main" val="224081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62" y="3893588"/>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65" y="1948828"/>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64"/>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32" y="1888197"/>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912"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13"/>
            <a:ext cx="400766" cy="487085"/>
          </a:xfrm>
          <a:prstGeom prst="rect">
            <a:avLst/>
          </a:prstGeom>
          <a:ln w="12700">
            <a:miter lim="400000"/>
          </a:ln>
        </p:spPr>
      </p:pic>
      <p:sp>
        <p:nvSpPr>
          <p:cNvPr id="293" name="Shape 293"/>
          <p:cNvSpPr>
            <a:spLocks noGrp="1"/>
          </p:cNvSpPr>
          <p:nvPr>
            <p:ph type="title"/>
          </p:nvPr>
        </p:nvSpPr>
        <p:spPr>
          <a:xfrm>
            <a:off x="366713" y="71439"/>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511"/>
            <a:ext cx="533400" cy="127001"/>
          </a:xfrm>
          <a:prstGeom prst="rect">
            <a:avLst/>
          </a:prstGeom>
          <a:extLst>
            <a:ext uri="{C572A759-6A51-4108-AA02-DFA0A04FC94B}">
              <ma14:wrappingTextBoxFlag xmlns:ma14="http://schemas.microsoft.com/office/mac/drawingml/2011/main" val="1"/>
            </a:ext>
          </a:extLst>
        </p:spPr>
        <p:txBody>
          <a:bodyPr/>
          <a:lstStyle/>
          <a:p>
            <a:pPr defTabSz="914400">
              <a:defRPr sz="1800">
                <a:solidFill>
                  <a:srgbClr val="000000"/>
                </a:solidFill>
                <a:uFillTx/>
              </a:defRPr>
            </a:pPr>
            <a:fld id="{86CB4B4D-7CA3-9044-876B-883B54F8677D}" type="slidenum">
              <a:rPr sz="800" kern="0">
                <a:solidFill>
                  <a:srgbClr val="808080"/>
                </a:solidFill>
                <a:uFill>
                  <a:solidFill>
                    <a:srgbClr val="808080"/>
                  </a:solidFill>
                </a:uFill>
                <a:latin typeface="Arial"/>
                <a:ea typeface="Arial"/>
                <a:cs typeface="Arial"/>
                <a:sym typeface="Arial"/>
                <a:rtl val="0"/>
              </a:rPr>
              <a:pPr defTabSz="914400">
                <a:defRPr sz="1800">
                  <a:solidFill>
                    <a:srgbClr val="000000"/>
                  </a:solidFill>
                  <a:uFillTx/>
                </a:defRPr>
              </a:pPr>
              <a:t>27</a:t>
            </a:fld>
            <a:endParaRPr sz="800" kern="0">
              <a:solidFill>
                <a:srgbClr val="808080"/>
              </a:solidFill>
              <a:uFill>
                <a:solidFill>
                  <a:srgbClr val="808080"/>
                </a:solidFill>
              </a:uFill>
              <a:latin typeface="Arial"/>
              <a:ea typeface="Arial"/>
              <a:cs typeface="Arial"/>
              <a:sym typeface="Arial"/>
              <a:rtl val="0"/>
            </a:endParaRPr>
          </a:p>
        </p:txBody>
      </p:sp>
      <p:sp>
        <p:nvSpPr>
          <p:cNvPr id="295" name="Shape 295"/>
          <p:cNvSpPr/>
          <p:nvPr/>
        </p:nvSpPr>
        <p:spPr>
          <a:xfrm>
            <a:off x="4024532" y="3383279"/>
            <a:ext cx="965201" cy="824854"/>
          </a:xfrm>
          <a:prstGeom prst="roundRect">
            <a:avLst>
              <a:gd name="adj" fmla="val 7731"/>
            </a:avLst>
          </a:prstGeom>
          <a:solidFill>
            <a:srgbClr val="E59A2D"/>
          </a:solidFill>
          <a:ln w="12700">
            <a:miter lim="400000"/>
          </a:ln>
        </p:spPr>
        <p:txBody>
          <a:bodyPr lIns="0" tIns="0" rIns="0" bIns="0" anchor="ctr"/>
          <a:lstStyle/>
          <a:p>
            <a:pPr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sz="3400" kern="0">
              <a:solidFill>
                <a:srgbClr val="FFFFFF"/>
              </a:solidFill>
              <a:latin typeface="FontAwesome"/>
              <a:ea typeface="FontAwesome"/>
              <a:cs typeface="FontAwesome"/>
              <a:sym typeface="FontAwesome"/>
              <a:rtl val="0"/>
            </a:endParaRPr>
          </a:p>
        </p:txBody>
      </p:sp>
      <p:sp>
        <p:nvSpPr>
          <p:cNvPr id="296" name="Shape 296"/>
          <p:cNvSpPr/>
          <p:nvPr/>
        </p:nvSpPr>
        <p:spPr>
          <a:xfrm rot="16200000" flipH="1">
            <a:off x="910552" y="2387756"/>
            <a:ext cx="3795154" cy="388405"/>
          </a:xfrm>
          <a:prstGeom prst="roundRect">
            <a:avLst>
              <a:gd name="adj" fmla="val 13079"/>
            </a:avLst>
          </a:prstGeom>
          <a:solidFill>
            <a:srgbClr val="E59A2D"/>
          </a:solidFill>
          <a:ln w="12700">
            <a:miter lim="400000"/>
          </a:ln>
        </p:spPr>
        <p:txBody>
          <a:bodyPr lIns="0" tIns="0" rIns="0" bIns="0" anchor="ctr"/>
          <a:lstStyle/>
          <a:p>
            <a:pPr algn="ctr" defTabSz="914400">
              <a:defRPr>
                <a:solidFill>
                  <a:srgbClr val="FFFFFF"/>
                </a:solidFill>
                <a:latin typeface="Avenir Next Regular"/>
                <a:ea typeface="Avenir Next Regular"/>
                <a:cs typeface="Avenir Next Regular"/>
                <a:sym typeface="Avenir Next Regular"/>
              </a:defRPr>
            </a:pPr>
            <a:endParaRPr sz="1400" kern="0">
              <a:solidFill>
                <a:srgbClr val="FFFFFF"/>
              </a:solidFill>
              <a:latin typeface="Avenir Next Regular"/>
              <a:ea typeface="Avenir Next Regular"/>
              <a:cs typeface="Avenir Next Regular"/>
              <a:sym typeface="Avenir Next Regular"/>
              <a:rtl val="0"/>
            </a:endParaRPr>
          </a:p>
        </p:txBody>
      </p:sp>
      <p:sp>
        <p:nvSpPr>
          <p:cNvPr id="297" name="Shape 297"/>
          <p:cNvSpPr/>
          <p:nvPr/>
        </p:nvSpPr>
        <p:spPr>
          <a:xfrm>
            <a:off x="3070125" y="2298611"/>
            <a:ext cx="833467"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298" name="Shape 298"/>
          <p:cNvSpPr/>
          <p:nvPr/>
        </p:nvSpPr>
        <p:spPr>
          <a:xfrm>
            <a:off x="3070125" y="3799443"/>
            <a:ext cx="833467"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299" name="Shape 299"/>
          <p:cNvSpPr/>
          <p:nvPr/>
        </p:nvSpPr>
        <p:spPr>
          <a:xfrm flipV="1">
            <a:off x="5040626" y="2986619"/>
            <a:ext cx="1137802" cy="73363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0" name="Shape 300"/>
          <p:cNvSpPr/>
          <p:nvPr/>
        </p:nvSpPr>
        <p:spPr>
          <a:xfrm>
            <a:off x="1362262" y="1397285"/>
            <a:ext cx="1214706"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1" name="Shape 301"/>
          <p:cNvSpPr/>
          <p:nvPr/>
        </p:nvSpPr>
        <p:spPr>
          <a:xfrm>
            <a:off x="1362262" y="2297948"/>
            <a:ext cx="1214706"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2" name="Shape 302"/>
          <p:cNvSpPr/>
          <p:nvPr/>
        </p:nvSpPr>
        <p:spPr>
          <a:xfrm>
            <a:off x="1362262" y="3221026"/>
            <a:ext cx="1214706"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3" name="Shape 303"/>
          <p:cNvSpPr/>
          <p:nvPr/>
        </p:nvSpPr>
        <p:spPr>
          <a:xfrm>
            <a:off x="1360294" y="4063995"/>
            <a:ext cx="1214705"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4" name="Shape 304"/>
          <p:cNvSpPr/>
          <p:nvPr/>
        </p:nvSpPr>
        <p:spPr>
          <a:xfrm>
            <a:off x="3070125" y="995938"/>
            <a:ext cx="833467"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5" name="Shape 305"/>
          <p:cNvSpPr/>
          <p:nvPr/>
        </p:nvSpPr>
        <p:spPr>
          <a:xfrm>
            <a:off x="5040626" y="3741536"/>
            <a:ext cx="1137802" cy="73363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6" name="Shape 306"/>
          <p:cNvSpPr/>
          <p:nvPr/>
        </p:nvSpPr>
        <p:spPr>
          <a:xfrm rot="5400000">
            <a:off x="6837709" y="3522857"/>
            <a:ext cx="230832"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defTabSz="914400">
              <a:defRPr sz="1800">
                <a:solidFill>
                  <a:srgbClr val="000000"/>
                </a:solidFill>
                <a:uFillTx/>
              </a:defRPr>
            </a:pPr>
            <a:r>
              <a:rPr sz="1800" kern="0">
                <a:solidFill>
                  <a:srgbClr val="000000"/>
                </a:solidFill>
                <a:uFill>
                  <a:solidFill>
                    <a:srgbClr val="4D4D4D"/>
                  </a:solidFill>
                </a:uFill>
                <a:rtl val="0"/>
              </a:rPr>
              <a:t>…</a:t>
            </a:r>
          </a:p>
        </p:txBody>
      </p:sp>
      <p:grpSp>
        <p:nvGrpSpPr>
          <p:cNvPr id="315" name="Group 315"/>
          <p:cNvGrpSpPr/>
          <p:nvPr/>
        </p:nvGrpSpPr>
        <p:grpSpPr>
          <a:xfrm>
            <a:off x="576558" y="3879217"/>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defTabSz="914400"/>
              <a:endParaRPr sz="1400" kern="0">
                <a:solidFill>
                  <a:srgbClr val="000000"/>
                </a:solidFill>
                <a:latin typeface="Arial"/>
                <a:ea typeface="Arial"/>
                <a:cs typeface="Arial"/>
                <a:sym typeface="Arial"/>
                <a:rtl va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sp>
        <p:nvSpPr>
          <p:cNvPr id="316" name="Shape 316"/>
          <p:cNvSpPr/>
          <p:nvPr/>
        </p:nvSpPr>
        <p:spPr>
          <a:xfrm>
            <a:off x="4963745" y="995938"/>
            <a:ext cx="713741"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17" name="Shape 317"/>
          <p:cNvSpPr/>
          <p:nvPr/>
        </p:nvSpPr>
        <p:spPr>
          <a:xfrm>
            <a:off x="5008606" y="2264147"/>
            <a:ext cx="713741"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18" name="Shape 318"/>
          <p:cNvSpPr/>
          <p:nvPr/>
        </p:nvSpPr>
        <p:spPr>
          <a:xfrm>
            <a:off x="7523483" y="3127976"/>
            <a:ext cx="365398" cy="365399"/>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19" name="Shape 319"/>
          <p:cNvSpPr/>
          <p:nvPr/>
        </p:nvSpPr>
        <p:spPr>
          <a:xfrm flipV="1">
            <a:off x="7523483" y="3905676"/>
            <a:ext cx="365398" cy="365398"/>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20" name="Shape 320"/>
          <p:cNvSpPr/>
          <p:nvPr/>
        </p:nvSpPr>
        <p:spPr>
          <a:xfrm>
            <a:off x="1698673" y="1424595"/>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1" name="Shape 321"/>
          <p:cNvSpPr/>
          <p:nvPr/>
        </p:nvSpPr>
        <p:spPr>
          <a:xfrm>
            <a:off x="1701369" y="2297947"/>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2" name="Shape 322"/>
          <p:cNvSpPr/>
          <p:nvPr/>
        </p:nvSpPr>
        <p:spPr>
          <a:xfrm>
            <a:off x="1678716" y="3212464"/>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3" name="Shape 323"/>
          <p:cNvSpPr/>
          <p:nvPr/>
        </p:nvSpPr>
        <p:spPr>
          <a:xfrm>
            <a:off x="1678716" y="4055085"/>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4" name="Shape 324"/>
          <p:cNvSpPr/>
          <p:nvPr/>
        </p:nvSpPr>
        <p:spPr>
          <a:xfrm>
            <a:off x="3215906" y="1056898"/>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5" name="Shape 325"/>
          <p:cNvSpPr/>
          <p:nvPr/>
        </p:nvSpPr>
        <p:spPr>
          <a:xfrm>
            <a:off x="3223980" y="2358907"/>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6" name="Shape 326"/>
          <p:cNvSpPr/>
          <p:nvPr/>
        </p:nvSpPr>
        <p:spPr>
          <a:xfrm>
            <a:off x="3189766" y="3836665"/>
            <a:ext cx="705187"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AMQP</a:t>
            </a:r>
          </a:p>
        </p:txBody>
      </p:sp>
      <p:sp>
        <p:nvSpPr>
          <p:cNvPr id="327" name="Shape 327"/>
          <p:cNvSpPr/>
          <p:nvPr/>
        </p:nvSpPr>
        <p:spPr>
          <a:xfrm>
            <a:off x="5336882" y="3573544"/>
            <a:ext cx="705187"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dirty="0">
                <a:solidFill>
                  <a:srgbClr val="FFFFFF"/>
                </a:solidFill>
                <a:uFill>
                  <a:solidFill>
                    <a:srgbClr val="4D4D4D"/>
                  </a:solidFill>
                </a:uFill>
                <a:rtl val="0"/>
              </a:rPr>
              <a:t>AMQP</a:t>
            </a:r>
          </a:p>
        </p:txBody>
      </p:sp>
      <p:sp>
        <p:nvSpPr>
          <p:cNvPr id="328" name="Shape 328"/>
          <p:cNvSpPr/>
          <p:nvPr/>
        </p:nvSpPr>
        <p:spPr>
          <a:xfrm>
            <a:off x="6305824" y="814328"/>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914400">
              <a:defRPr>
                <a:solidFill>
                  <a:srgbClr val="000000"/>
                </a:solidFill>
                <a:uFillTx/>
              </a:defRPr>
            </a:pPr>
            <a:r>
              <a:rPr sz="1400" kern="0">
                <a:solidFill>
                  <a:srgbClr val="FFFFFF"/>
                </a:solidFill>
                <a:uFill>
                  <a:solidFill>
                    <a:srgbClr val="4D4D4D"/>
                  </a:solidFill>
                </a:uFill>
                <a:latin typeface="Avenir Next Medium"/>
                <a:ea typeface="Avenir Next Medium"/>
                <a:cs typeface="Avenir Next Medium"/>
                <a:sym typeface="Avenir Next Medium"/>
                <a:rtl val="0"/>
              </a:rPr>
              <a:t>Relational</a:t>
            </a:r>
          </a:p>
          <a:p>
            <a:pPr defTabSz="914400">
              <a:defRPr>
                <a:solidFill>
                  <a:srgbClr val="000000"/>
                </a:solidFill>
                <a:uFillTx/>
              </a:defRPr>
            </a:pPr>
            <a:r>
              <a:rPr sz="1400" kern="0">
                <a:solidFill>
                  <a:srgbClr val="FFFFFF"/>
                </a:solidFill>
                <a:uFill>
                  <a:solidFill>
                    <a:srgbClr val="4D4D4D"/>
                  </a:solidFill>
                </a:uFill>
                <a:latin typeface="Avenir Next Medium"/>
                <a:ea typeface="Avenir Next Medium"/>
                <a:cs typeface="Avenir Next Medium"/>
                <a:sym typeface="Avenir Next Medium"/>
                <a:rtl val="0"/>
              </a:rPr>
              <a:t>DB</a:t>
            </a:r>
          </a:p>
        </p:txBody>
      </p:sp>
      <p:sp>
        <p:nvSpPr>
          <p:cNvPr id="329" name="Shape 329"/>
          <p:cNvSpPr/>
          <p:nvPr/>
        </p:nvSpPr>
        <p:spPr>
          <a:xfrm>
            <a:off x="6314909" y="1914061"/>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914400">
              <a:defRPr>
                <a:solidFill>
                  <a:srgbClr val="000000"/>
                </a:solidFill>
                <a:uFillTx/>
              </a:defRPr>
            </a:pPr>
            <a:r>
              <a:rPr sz="1400" kern="0">
                <a:solidFill>
                  <a:srgbClr val="FFFFFF"/>
                </a:solidFill>
                <a:uFill>
                  <a:solidFill>
                    <a:srgbClr val="4D4D4D"/>
                  </a:solidFill>
                </a:uFill>
                <a:latin typeface="Avenir Next Medium"/>
                <a:ea typeface="Avenir Next Medium"/>
                <a:cs typeface="Avenir Next Medium"/>
                <a:sym typeface="Avenir Next Medium"/>
                <a:rtl val="0"/>
              </a:rPr>
              <a:t>Key/Value</a:t>
            </a:r>
          </a:p>
          <a:p>
            <a:pPr defTabSz="914400">
              <a:defRPr>
                <a:solidFill>
                  <a:srgbClr val="000000"/>
                </a:solidFill>
                <a:uFillTx/>
              </a:defRPr>
            </a:pPr>
            <a:r>
              <a:rPr sz="1400" kern="0">
                <a:solidFill>
                  <a:srgbClr val="FFFFFF"/>
                </a:solidFill>
                <a:uFill>
                  <a:solidFill>
                    <a:srgbClr val="4D4D4D"/>
                  </a:solidFill>
                </a:uFill>
                <a:latin typeface="Avenir Next Medium"/>
                <a:ea typeface="Avenir Next Medium"/>
                <a:cs typeface="Avenir Next Medium"/>
                <a:sym typeface="Avenir Next Medium"/>
                <a:rtl val="0"/>
              </a:rPr>
              <a:t>Store</a:t>
            </a:r>
          </a:p>
        </p:txBody>
      </p:sp>
      <p:sp>
        <p:nvSpPr>
          <p:cNvPr id="330" name="Shape 330"/>
          <p:cNvSpPr/>
          <p:nvPr/>
        </p:nvSpPr>
        <p:spPr>
          <a:xfrm>
            <a:off x="7891551" y="4001950"/>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914400">
              <a:defRPr>
                <a:solidFill>
                  <a:srgbClr val="000000"/>
                </a:solidFill>
                <a:uFillTx/>
              </a:defRPr>
            </a:pPr>
            <a:r>
              <a:rPr sz="1400" kern="0" dirty="0">
                <a:solidFill>
                  <a:srgbClr val="FFFFFF"/>
                </a:solidFill>
                <a:uFill>
                  <a:solidFill>
                    <a:srgbClr val="4D4D4D"/>
                  </a:solidFill>
                </a:uFill>
                <a:latin typeface="Avenir Next Medium"/>
                <a:ea typeface="Avenir Next Medium"/>
                <a:cs typeface="Avenir Next Medium"/>
                <a:sym typeface="Avenir Next Medium"/>
                <a:rtl val="0"/>
              </a:rPr>
              <a:t>Graph</a:t>
            </a:r>
          </a:p>
          <a:p>
            <a:pPr defTabSz="914400">
              <a:defRPr>
                <a:solidFill>
                  <a:srgbClr val="000000"/>
                </a:solidFill>
                <a:uFillTx/>
              </a:defRPr>
            </a:pPr>
            <a:r>
              <a:rPr sz="1400" kern="0" dirty="0">
                <a:solidFill>
                  <a:srgbClr val="FFFFFF"/>
                </a:solidFill>
                <a:uFill>
                  <a:solidFill>
                    <a:srgbClr val="4D4D4D"/>
                  </a:solidFill>
                </a:uFill>
                <a:latin typeface="Avenir Next Medium"/>
                <a:ea typeface="Avenir Next Medium"/>
                <a:cs typeface="Avenir Next Medium"/>
                <a:sym typeface="Avenir Next Medium"/>
                <a:rtl val="0"/>
              </a:rPr>
              <a:t>DB</a:t>
            </a:r>
          </a:p>
        </p:txBody>
      </p:sp>
      <p:pic>
        <p:nvPicPr>
          <p:cNvPr id="331" name="pasted-image.pdf"/>
          <p:cNvPicPr/>
          <p:nvPr/>
        </p:nvPicPr>
        <p:blipFill>
          <a:blip r:embed="rId10">
            <a:extLst/>
          </a:blip>
          <a:stretch>
            <a:fillRect/>
          </a:stretch>
        </p:blipFill>
        <p:spPr>
          <a:xfrm>
            <a:off x="8191531" y="104397"/>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9"/>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6"/>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54"/>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800"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9"/>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32" y="3636971"/>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16" y="2510299"/>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7" y="3475948"/>
            <a:ext cx="407887" cy="509858"/>
          </a:xfrm>
          <a:prstGeom prst="rect">
            <a:avLst/>
          </a:prstGeom>
          <a:ln w="12700">
            <a:miter lim="400000"/>
          </a:ln>
        </p:spPr>
      </p:pic>
    </p:spTree>
    <p:extLst>
      <p:ext uri="{BB962C8B-B14F-4D97-AF65-F5344CB8AC3E}">
        <p14:creationId xmlns:p14="http://schemas.microsoft.com/office/powerpoint/2010/main" val="1886400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5"/>
          <p:cNvSpPr txBox="1">
            <a:spLocks noGrp="1"/>
          </p:cNvSpPr>
          <p:nvPr>
            <p:ph type="title"/>
          </p:nvPr>
        </p:nvSpPr>
        <p:spPr>
          <a:xfrm>
            <a:off x="366730" y="235733"/>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It Takes a Platform</a:t>
            </a:r>
            <a:endParaRPr lang="en" sz="2400" baseline="30000" dirty="0">
              <a:solidFill>
                <a:srgbClr val="FFFFFF"/>
              </a:solidFill>
            </a:endParaRPr>
          </a:p>
        </p:txBody>
      </p:sp>
      <p:pic>
        <p:nvPicPr>
          <p:cNvPr id="2" name="Picture 1"/>
          <p:cNvPicPr>
            <a:picLocks noChangeAspect="1"/>
          </p:cNvPicPr>
          <p:nvPr/>
        </p:nvPicPr>
        <p:blipFill>
          <a:blip r:embed="rId3"/>
          <a:stretch>
            <a:fillRect/>
          </a:stretch>
        </p:blipFill>
        <p:spPr>
          <a:xfrm>
            <a:off x="449473" y="985087"/>
            <a:ext cx="4871027" cy="354155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24536" y="4239258"/>
            <a:ext cx="542020" cy="18067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72319" y="3896075"/>
            <a:ext cx="813661" cy="81366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481254" y="4154221"/>
            <a:ext cx="338436" cy="338436"/>
          </a:xfrm>
          <a:prstGeom prst="rect">
            <a:avLst/>
          </a:prstGeom>
        </p:spPr>
      </p:pic>
      <p:sp>
        <p:nvSpPr>
          <p:cNvPr id="3" name="TextBox 2"/>
          <p:cNvSpPr txBox="1"/>
          <p:nvPr/>
        </p:nvSpPr>
        <p:spPr>
          <a:xfrm>
            <a:off x="536876" y="4227859"/>
            <a:ext cx="864596" cy="230832"/>
          </a:xfrm>
          <a:prstGeom prst="rect">
            <a:avLst/>
          </a:prstGeom>
          <a:noFill/>
        </p:spPr>
        <p:txBody>
          <a:bodyPr wrap="none" rtlCol="0">
            <a:spAutoFit/>
          </a:bodyPr>
          <a:lstStyle/>
          <a:p>
            <a:pPr defTabSz="914400"/>
            <a:r>
              <a:rPr lang="en-US" sz="900" kern="0" dirty="0" smtClean="0">
                <a:solidFill>
                  <a:srgbClr val="FFFFFF"/>
                </a:solidFill>
                <a:latin typeface="Arial"/>
                <a:ea typeface="Arial"/>
                <a:cs typeface="Arial"/>
                <a:sym typeface="Arial"/>
                <a:rtl val="0"/>
              </a:rPr>
              <a:t>Infrastructure</a:t>
            </a:r>
            <a:endParaRPr lang="en-US" sz="1400" kern="0" dirty="0">
              <a:solidFill>
                <a:srgbClr val="FFFFFF"/>
              </a:solidFill>
              <a:latin typeface="Arial"/>
              <a:ea typeface="Arial"/>
              <a:cs typeface="Arial"/>
              <a:sym typeface="Arial"/>
              <a:rtl val="0"/>
            </a:endParaRPr>
          </a:p>
        </p:txBody>
      </p:sp>
      <p:pic>
        <p:nvPicPr>
          <p:cNvPr id="4" name="Picture 3"/>
          <p:cNvPicPr>
            <a:picLocks noChangeAspect="1"/>
          </p:cNvPicPr>
          <p:nvPr/>
        </p:nvPicPr>
        <p:blipFill>
          <a:blip r:embed="rId7"/>
          <a:stretch>
            <a:fillRect/>
          </a:stretch>
        </p:blipFill>
        <p:spPr>
          <a:xfrm>
            <a:off x="5856221" y="1115832"/>
            <a:ext cx="2921000" cy="889000"/>
          </a:xfrm>
          <a:prstGeom prst="rect">
            <a:avLst/>
          </a:prstGeom>
        </p:spPr>
      </p:pic>
      <p:sp>
        <p:nvSpPr>
          <p:cNvPr id="9" name="TextBox 8"/>
          <p:cNvSpPr txBox="1"/>
          <p:nvPr/>
        </p:nvSpPr>
        <p:spPr>
          <a:xfrm>
            <a:off x="6592458" y="2166667"/>
            <a:ext cx="1493468" cy="369332"/>
          </a:xfrm>
          <a:prstGeom prst="rect">
            <a:avLst/>
          </a:prstGeom>
          <a:noFill/>
        </p:spPr>
        <p:txBody>
          <a:bodyPr wrap="none" rtlCol="0">
            <a:spAutoFit/>
          </a:bodyPr>
          <a:lstStyle/>
          <a:p>
            <a:r>
              <a:rPr lang="en-US" dirty="0" err="1">
                <a:solidFill>
                  <a:srgbClr val="FFFFFF"/>
                </a:solidFill>
              </a:rPr>
              <a:t>r</a:t>
            </a:r>
            <a:r>
              <a:rPr lang="en-US" dirty="0" err="1" smtClean="0">
                <a:solidFill>
                  <a:srgbClr val="FFFFFF"/>
                </a:solidFill>
              </a:rPr>
              <a:t>un.pivotal.io</a:t>
            </a:r>
            <a:endParaRPr lang="en-US" dirty="0">
              <a:solidFill>
                <a:srgbClr val="FFFFFF"/>
              </a:solidFill>
            </a:endParaRPr>
          </a:p>
        </p:txBody>
      </p:sp>
      <p:pic>
        <p:nvPicPr>
          <p:cNvPr id="10" name="Picture 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706825" y="2828030"/>
            <a:ext cx="3142803" cy="851999"/>
          </a:xfrm>
          <a:prstGeom prst="rect">
            <a:avLst/>
          </a:prstGeom>
        </p:spPr>
      </p:pic>
    </p:spTree>
    <p:extLst>
      <p:ext uri="{BB962C8B-B14F-4D97-AF65-F5344CB8AC3E}">
        <p14:creationId xmlns:p14="http://schemas.microsoft.com/office/powerpoint/2010/main" val="344490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09487" y="789139"/>
            <a:ext cx="5059680" cy="3662875"/>
          </a:xfrm>
          <a:prstGeom prst="rect">
            <a:avLst/>
          </a:prstGeom>
          <a:solidFill>
            <a:srgbClr val="ADC42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sz="1050" kern="0" dirty="0">
              <a:solidFill>
                <a:srgbClr val="FFFFFF"/>
              </a:solidFill>
              <a:latin typeface="Arial"/>
              <a:sym typeface="Arial"/>
              <a:rtl val="0"/>
            </a:endParaRPr>
          </a:p>
        </p:txBody>
      </p:sp>
      <p:sp>
        <p:nvSpPr>
          <p:cNvPr id="6" name="Shape 275"/>
          <p:cNvSpPr txBox="1">
            <a:spLocks noGrp="1"/>
          </p:cNvSpPr>
          <p:nvPr>
            <p:ph type="title"/>
          </p:nvPr>
        </p:nvSpPr>
        <p:spPr>
          <a:xfrm>
            <a:off x="366730" y="9498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Build - http://start.spring.io</a:t>
            </a:r>
            <a:endParaRPr lang="en" sz="2400" baseline="30000" dirty="0">
              <a:solidFill>
                <a:srgbClr val="FFFFFF"/>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1105" y="883946"/>
            <a:ext cx="4874895" cy="3470177"/>
          </a:xfrm>
          <a:prstGeom prst="rect">
            <a:avLst/>
          </a:prstGeom>
        </p:spPr>
      </p:pic>
      <p:sp>
        <p:nvSpPr>
          <p:cNvPr id="5" name="Rectangle 4"/>
          <p:cNvSpPr/>
          <p:nvPr/>
        </p:nvSpPr>
        <p:spPr>
          <a:xfrm>
            <a:off x="409487" y="4661509"/>
            <a:ext cx="1851789" cy="307777"/>
          </a:xfrm>
          <a:prstGeom prst="rect">
            <a:avLst/>
          </a:prstGeom>
        </p:spPr>
        <p:txBody>
          <a:bodyPr wrap="none">
            <a:spAutoFit/>
          </a:bodyPr>
          <a:lstStyle/>
          <a:p>
            <a:r>
              <a:rPr lang="en-US" sz="1400" dirty="0">
                <a:solidFill>
                  <a:srgbClr val="FFFFFF"/>
                </a:solidFill>
              </a:rPr>
              <a:t>https://</a:t>
            </a:r>
            <a:r>
              <a:rPr lang="en-US" sz="1400" dirty="0" err="1">
                <a:solidFill>
                  <a:srgbClr val="FFFFFF"/>
                </a:solidFill>
              </a:rPr>
              <a:t>start.spring.io</a:t>
            </a:r>
            <a:r>
              <a:rPr lang="en-US" sz="1400" dirty="0">
                <a:solidFill>
                  <a:srgbClr val="FFFFFF"/>
                </a:solidFill>
              </a:rPr>
              <a:t>/</a:t>
            </a:r>
          </a:p>
        </p:txBody>
      </p:sp>
      <p:cxnSp>
        <p:nvCxnSpPr>
          <p:cNvPr id="4" name="Straight Arrow Connector 3"/>
          <p:cNvCxnSpPr/>
          <p:nvPr/>
        </p:nvCxnSpPr>
        <p:spPr>
          <a:xfrm>
            <a:off x="5703448" y="2516909"/>
            <a:ext cx="80818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3"/>
          <a:stretch>
            <a:fillRect/>
          </a:stretch>
        </p:blipFill>
        <p:spPr>
          <a:xfrm>
            <a:off x="6805624" y="1571521"/>
            <a:ext cx="1867688" cy="1867688"/>
          </a:xfrm>
          <a:prstGeom prst="rect">
            <a:avLst/>
          </a:prstGeom>
        </p:spPr>
      </p:pic>
      <p:sp>
        <p:nvSpPr>
          <p:cNvPr id="8" name="TextBox 7"/>
          <p:cNvSpPr txBox="1"/>
          <p:nvPr/>
        </p:nvSpPr>
        <p:spPr>
          <a:xfrm>
            <a:off x="5599543" y="2159122"/>
            <a:ext cx="928898" cy="369332"/>
          </a:xfrm>
          <a:prstGeom prst="rect">
            <a:avLst/>
          </a:prstGeom>
          <a:noFill/>
        </p:spPr>
        <p:txBody>
          <a:bodyPr wrap="none" rtlCol="0">
            <a:spAutoFit/>
          </a:bodyPr>
          <a:lstStyle/>
          <a:p>
            <a:r>
              <a:rPr lang="en-US" dirty="0" err="1" smtClean="0">
                <a:solidFill>
                  <a:srgbClr val="FFFFFF"/>
                </a:solidFill>
              </a:rPr>
              <a:t>cf</a:t>
            </a:r>
            <a:r>
              <a:rPr lang="en-US" dirty="0" smtClean="0">
                <a:solidFill>
                  <a:srgbClr val="FFFFFF"/>
                </a:solidFill>
              </a:rPr>
              <a:t> push</a:t>
            </a:r>
            <a:endParaRPr lang="en-US" dirty="0">
              <a:solidFill>
                <a:srgbClr val="FFFFFF"/>
              </a:solidFill>
            </a:endParaRPr>
          </a:p>
        </p:txBody>
      </p:sp>
      <p:sp>
        <p:nvSpPr>
          <p:cNvPr id="11" name="TextBox 10"/>
          <p:cNvSpPr txBox="1"/>
          <p:nvPr/>
        </p:nvSpPr>
        <p:spPr>
          <a:xfrm>
            <a:off x="7001898" y="3451726"/>
            <a:ext cx="1493468" cy="369332"/>
          </a:xfrm>
          <a:prstGeom prst="rect">
            <a:avLst/>
          </a:prstGeom>
          <a:noFill/>
        </p:spPr>
        <p:txBody>
          <a:bodyPr wrap="none" rtlCol="0">
            <a:spAutoFit/>
          </a:bodyPr>
          <a:lstStyle/>
          <a:p>
            <a:r>
              <a:rPr lang="en-US" dirty="0" err="1" smtClean="0">
                <a:solidFill>
                  <a:srgbClr val="FFFFFF"/>
                </a:solidFill>
              </a:rPr>
              <a:t>run.pivotal.io</a:t>
            </a:r>
            <a:endParaRPr lang="en-US" dirty="0">
              <a:solidFill>
                <a:srgbClr val="FFFFFF"/>
              </a:solidFill>
            </a:endParaRPr>
          </a:p>
        </p:txBody>
      </p:sp>
    </p:spTree>
    <p:extLst>
      <p:ext uri="{BB962C8B-B14F-4D97-AF65-F5344CB8AC3E}">
        <p14:creationId xmlns:p14="http://schemas.microsoft.com/office/powerpoint/2010/main" val="283062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1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ppt_x</p:attrName>
                                        </p:attrNameLst>
                                      </p:cBhvr>
                                      <p:tavLst>
                                        <p:tav tm="0">
                                          <p:val>
                                            <p:strVal val="#ppt_x-#ppt_w*1.125000"/>
                                          </p:val>
                                        </p:tav>
                                        <p:tav tm="100000">
                                          <p:val>
                                            <p:strVal val="#ppt_x"/>
                                          </p:val>
                                        </p:tav>
                                      </p:tavLst>
                                    </p:anim>
                                    <p:animEffect transition="in" filter="wipe(right)">
                                      <p:cBhvr>
                                        <p:cTn id="12" dur="500"/>
                                        <p:tgtEl>
                                          <p:spTgt spid="7"/>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ppt_x</p:attrName>
                                        </p:attrNameLst>
                                      </p:cBhvr>
                                      <p:tavLst>
                                        <p:tav tm="0">
                                          <p:val>
                                            <p:strVal val="#ppt_x-#ppt_w*1.125000"/>
                                          </p:val>
                                        </p:tav>
                                        <p:tav tm="100000">
                                          <p:val>
                                            <p:strVal val="#ppt_x"/>
                                          </p:val>
                                        </p:tav>
                                      </p:tavLst>
                                    </p:anim>
                                    <p:animEffect transition="in" filter="wipe(right)">
                                      <p:cBhvr>
                                        <p:cTn id="16" dur="500"/>
                                        <p:tgtEl>
                                          <p:spTgt spid="8"/>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ppt_x</p:attrName>
                                        </p:attrNameLst>
                                      </p:cBhvr>
                                      <p:tavLst>
                                        <p:tav tm="0">
                                          <p:val>
                                            <p:strVal val="#ppt_x-#ppt_w*1.125000"/>
                                          </p:val>
                                        </p:tav>
                                        <p:tav tm="100000">
                                          <p:val>
                                            <p:strVal val="#ppt_x"/>
                                          </p:val>
                                        </p:tav>
                                      </p:tavLst>
                                    </p:anim>
                                    <p:animEffect transition="in" filter="wipe(right)">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379486"/>
            <a:ext cx="9144000" cy="764033"/>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3">
            <a:clrChange>
              <a:clrFrom>
                <a:srgbClr val="FFFFFF"/>
              </a:clrFrom>
              <a:clrTo>
                <a:srgbClr val="FFFFFF">
                  <a:alpha val="0"/>
                </a:srgbClr>
              </a:clrTo>
            </a:clrChange>
          </a:blip>
          <a:stretch>
            <a:fillRect/>
          </a:stretch>
        </p:blipFill>
        <p:spPr>
          <a:xfrm>
            <a:off x="326583" y="2605030"/>
            <a:ext cx="3976485" cy="253934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9913" y="173153"/>
            <a:ext cx="4219100" cy="215812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32795" y="1516280"/>
            <a:ext cx="670298" cy="437457"/>
          </a:xfrm>
          <a:prstGeom prst="rect">
            <a:avLst/>
          </a:prstGeom>
        </p:spPr>
      </p:pic>
      <p:sp>
        <p:nvSpPr>
          <p:cNvPr id="8" name="Rounded Rectangular Callout 7"/>
          <p:cNvSpPr/>
          <p:nvPr/>
        </p:nvSpPr>
        <p:spPr>
          <a:xfrm>
            <a:off x="701396" y="1393081"/>
            <a:ext cx="2208397" cy="636470"/>
          </a:xfrm>
          <a:prstGeom prst="wedgeRoundRectCallout">
            <a:avLst>
              <a:gd name="adj1" fmla="val 22085"/>
              <a:gd name="adj2" fmla="val -46194"/>
              <a:gd name="adj3" fmla="val 16667"/>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8 </a:t>
            </a:r>
            <a:r>
              <a:rPr lang="en-US" sz="1200" dirty="0" err="1" smtClean="0">
                <a:solidFill>
                  <a:srgbClr val="FFFFFF"/>
                </a:solidFill>
                <a:latin typeface="Arial"/>
              </a:rPr>
              <a:t>vCPUs</a:t>
            </a:r>
            <a:r>
              <a:rPr lang="en-US" sz="1200" dirty="0" smtClean="0">
                <a:solidFill>
                  <a:srgbClr val="FFFFFF"/>
                </a:solidFill>
                <a:latin typeface="Arial"/>
              </a:rPr>
              <a:t>    30GB RAM</a:t>
            </a:r>
          </a:p>
          <a:p>
            <a:pPr algn="ctr"/>
            <a:r>
              <a:rPr lang="en-US" sz="1200" dirty="0" smtClean="0">
                <a:solidFill>
                  <a:srgbClr val="FFFFFF"/>
                </a:solidFill>
                <a:latin typeface="Arial"/>
              </a:rPr>
              <a:t>2x 80GB SSD</a:t>
            </a:r>
          </a:p>
          <a:p>
            <a:pPr algn="ctr"/>
            <a:r>
              <a:rPr lang="en-US" sz="1200" dirty="0" smtClean="0">
                <a:solidFill>
                  <a:srgbClr val="FFFFFF"/>
                </a:solidFill>
                <a:latin typeface="Arial"/>
              </a:rPr>
              <a:t>High Network Performance</a:t>
            </a:r>
          </a:p>
        </p:txBody>
      </p:sp>
      <p:sp>
        <p:nvSpPr>
          <p:cNvPr id="9" name="TextBox 8"/>
          <p:cNvSpPr txBox="1"/>
          <p:nvPr/>
        </p:nvSpPr>
        <p:spPr>
          <a:xfrm>
            <a:off x="2355820" y="154220"/>
            <a:ext cx="1297476" cy="307777"/>
          </a:xfrm>
          <a:prstGeom prst="rect">
            <a:avLst/>
          </a:prstGeom>
          <a:noFill/>
        </p:spPr>
        <p:txBody>
          <a:bodyPr wrap="none" rtlCol="0">
            <a:spAutoFit/>
          </a:bodyPr>
          <a:lstStyle/>
          <a:p>
            <a:pPr algn="ctr"/>
            <a:r>
              <a:rPr lang="en-US" sz="1400" dirty="0" smtClean="0">
                <a:solidFill>
                  <a:srgbClr val="008881"/>
                </a:solidFill>
                <a:latin typeface="Arial"/>
              </a:rPr>
              <a:t>&lt; $2 for 24hrs</a:t>
            </a:r>
          </a:p>
        </p:txBody>
      </p:sp>
      <p:grpSp>
        <p:nvGrpSpPr>
          <p:cNvPr id="19" name="Group 18"/>
          <p:cNvGrpSpPr/>
          <p:nvPr/>
        </p:nvGrpSpPr>
        <p:grpSpPr>
          <a:xfrm>
            <a:off x="4821604" y="608237"/>
            <a:ext cx="4175527" cy="1569721"/>
            <a:chOff x="246781" y="839282"/>
            <a:chExt cx="4175527" cy="1569721"/>
          </a:xfrm>
        </p:grpSpPr>
        <p:sp>
          <p:nvSpPr>
            <p:cNvPr id="20" name="Rectangle 19"/>
            <p:cNvSpPr/>
            <p:nvPr/>
          </p:nvSpPr>
          <p:spPr>
            <a:xfrm>
              <a:off x="246781" y="839282"/>
              <a:ext cx="4175527" cy="646331"/>
            </a:xfrm>
            <a:prstGeom prst="rect">
              <a:avLst/>
            </a:prstGeom>
          </p:spPr>
          <p:txBody>
            <a:bodyPr wrap="square">
              <a:spAutoFit/>
            </a:bodyPr>
            <a:lstStyle/>
            <a:p>
              <a:r>
                <a:rPr lang="en-US" i="1" dirty="0" smtClean="0">
                  <a:solidFill>
                    <a:srgbClr val="4D4D4D"/>
                  </a:solidFill>
                  <a:latin typeface="Arial"/>
                </a:rPr>
                <a:t>"Cloud </a:t>
              </a:r>
              <a:r>
                <a:rPr lang="en-US" i="1" dirty="0">
                  <a:solidFill>
                    <a:srgbClr val="4D4D4D"/>
                  </a:solidFill>
                  <a:latin typeface="Arial"/>
                </a:rPr>
                <a:t>is about how you do computing, not where you do </a:t>
              </a:r>
              <a:r>
                <a:rPr lang="en-US" i="1" dirty="0" smtClean="0">
                  <a:solidFill>
                    <a:srgbClr val="4D4D4D"/>
                  </a:solidFill>
                  <a:latin typeface="Arial"/>
                </a:rPr>
                <a:t>computing"</a:t>
              </a:r>
              <a:endParaRPr lang="en-US" i="1" dirty="0">
                <a:solidFill>
                  <a:srgbClr val="4D4D4D"/>
                </a:solidFill>
                <a:latin typeface="Arial"/>
              </a:endParaRPr>
            </a:p>
          </p:txBody>
        </p:sp>
        <p:sp>
          <p:nvSpPr>
            <p:cNvPr id="21" name="TextBox 20"/>
            <p:cNvSpPr txBox="1"/>
            <p:nvPr/>
          </p:nvSpPr>
          <p:spPr>
            <a:xfrm>
              <a:off x="1911888" y="1762672"/>
              <a:ext cx="2510420" cy="646331"/>
            </a:xfrm>
            <a:prstGeom prst="rect">
              <a:avLst/>
            </a:prstGeom>
          </p:spPr>
          <p:txBody>
            <a:bodyPr wrap="square">
              <a:spAutoFit/>
            </a:bodyPr>
            <a:lstStyle>
              <a:defPPr>
                <a:defRPr lang="en-US"/>
              </a:defPPr>
              <a:lvl1pPr>
                <a:defRPr i="1"/>
              </a:lvl1pPr>
            </a:lstStyle>
            <a:p>
              <a:r>
                <a:rPr lang="en-US" sz="1200" dirty="0">
                  <a:solidFill>
                    <a:srgbClr val="4D4D4D"/>
                  </a:solidFill>
                  <a:latin typeface="Arial"/>
                </a:rPr>
                <a:t>Paul Maritz</a:t>
              </a:r>
              <a:r>
                <a:rPr lang="en-US" sz="1200" dirty="0" smtClean="0">
                  <a:solidFill>
                    <a:srgbClr val="4D4D4D"/>
                  </a:solidFill>
                  <a:latin typeface="Arial"/>
                </a:rPr>
                <a:t>,</a:t>
              </a:r>
            </a:p>
            <a:p>
              <a:r>
                <a:rPr lang="en-US" sz="1200" dirty="0" smtClean="0">
                  <a:solidFill>
                    <a:srgbClr val="4D4D4D"/>
                  </a:solidFill>
                  <a:latin typeface="Arial"/>
                </a:rPr>
                <a:t>Executive </a:t>
              </a:r>
              <a:r>
                <a:rPr lang="en-US" sz="1200" dirty="0">
                  <a:solidFill>
                    <a:srgbClr val="4D4D4D"/>
                  </a:solidFill>
                  <a:latin typeface="Arial"/>
                </a:rPr>
                <a:t>Chairman of the </a:t>
              </a:r>
              <a:r>
                <a:rPr lang="en-US" sz="1200" dirty="0" smtClean="0">
                  <a:solidFill>
                    <a:srgbClr val="4D4D4D"/>
                  </a:solidFill>
                  <a:latin typeface="Arial"/>
                </a:rPr>
                <a:t>Board</a:t>
              </a:r>
            </a:p>
            <a:p>
              <a:r>
                <a:rPr lang="en-US" sz="1200" dirty="0" smtClean="0">
                  <a:solidFill>
                    <a:srgbClr val="4D4D4D"/>
                  </a:solidFill>
                  <a:latin typeface="Arial"/>
                </a:rPr>
                <a:t>Pivotal</a:t>
              </a:r>
              <a:endParaRPr lang="en-US" sz="1200" dirty="0">
                <a:solidFill>
                  <a:srgbClr val="4D4D4D"/>
                </a:solidFill>
                <a:latin typeface="Arial"/>
              </a:endParaRPr>
            </a:p>
          </p:txBody>
        </p:sp>
      </p:grpSp>
      <p:pic>
        <p:nvPicPr>
          <p:cNvPr id="22" name="Picture 2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98318" y="3131287"/>
            <a:ext cx="4198799" cy="1248199"/>
          </a:xfrm>
          <a:prstGeom prst="rect">
            <a:avLst/>
          </a:prstGeom>
        </p:spPr>
      </p:pic>
    </p:spTree>
    <p:extLst>
      <p:ext uri="{BB962C8B-B14F-4D97-AF65-F5344CB8AC3E}">
        <p14:creationId xmlns:p14="http://schemas.microsoft.com/office/powerpoint/2010/main" val="354856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7992" y="1065340"/>
            <a:ext cx="1354801" cy="201729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31912" y="1065340"/>
            <a:ext cx="1398654" cy="2017290"/>
          </a:xfrm>
          <a:prstGeom prst="rect">
            <a:avLst/>
          </a:prstGeom>
        </p:spPr>
      </p:pic>
      <p:sp>
        <p:nvSpPr>
          <p:cNvPr id="6" name="Rectangle 5"/>
          <p:cNvSpPr/>
          <p:nvPr/>
        </p:nvSpPr>
        <p:spPr>
          <a:xfrm>
            <a:off x="487992" y="3207871"/>
            <a:ext cx="1354801" cy="523220"/>
          </a:xfrm>
          <a:prstGeom prst="rect">
            <a:avLst/>
          </a:prstGeom>
        </p:spPr>
        <p:txBody>
          <a:bodyPr wrap="square">
            <a:spAutoFit/>
          </a:bodyPr>
          <a:lstStyle/>
          <a:p>
            <a:pPr defTabSz="914400"/>
            <a:r>
              <a:rPr lang="en-US" sz="1400" kern="0" dirty="0" smtClean="0">
                <a:solidFill>
                  <a:srgbClr val="28746E"/>
                </a:solidFill>
                <a:latin typeface="Arial"/>
                <a:ea typeface="Arial"/>
                <a:cs typeface="Arial"/>
                <a:sym typeface="Arial"/>
                <a:rtl val="0"/>
              </a:rPr>
              <a:t>By Matt Stine (@</a:t>
            </a:r>
            <a:r>
              <a:rPr lang="en-US" sz="1400" kern="0" dirty="0" err="1" smtClean="0">
                <a:solidFill>
                  <a:srgbClr val="28746E"/>
                </a:solidFill>
                <a:latin typeface="Arial"/>
                <a:ea typeface="Arial"/>
                <a:cs typeface="Arial"/>
                <a:sym typeface="Arial"/>
                <a:rtl val="0"/>
              </a:rPr>
              <a:t>mstine</a:t>
            </a:r>
            <a:r>
              <a:rPr lang="en-US" sz="1400" kern="0" dirty="0" smtClean="0">
                <a:solidFill>
                  <a:srgbClr val="28746E"/>
                </a:solidFill>
                <a:latin typeface="Arial"/>
                <a:ea typeface="Arial"/>
                <a:cs typeface="Arial"/>
                <a:sym typeface="Arial"/>
                <a:rtl val="0"/>
              </a:rPr>
              <a:t>)</a:t>
            </a:r>
            <a:endParaRPr lang="en-US" sz="1400" kern="0" dirty="0">
              <a:solidFill>
                <a:srgbClr val="28746E"/>
              </a:solidFill>
              <a:latin typeface="Arial"/>
              <a:ea typeface="Arial"/>
              <a:cs typeface="Arial"/>
              <a:sym typeface="Arial"/>
              <a:rtl val="0"/>
            </a:endParaRPr>
          </a:p>
        </p:txBody>
      </p:sp>
      <p:sp>
        <p:nvSpPr>
          <p:cNvPr id="7" name="Rectangle 6"/>
          <p:cNvSpPr/>
          <p:nvPr/>
        </p:nvSpPr>
        <p:spPr>
          <a:xfrm>
            <a:off x="2085740" y="3217653"/>
            <a:ext cx="2093723" cy="738664"/>
          </a:xfrm>
          <a:prstGeom prst="rect">
            <a:avLst/>
          </a:prstGeom>
        </p:spPr>
        <p:txBody>
          <a:bodyPr wrap="square">
            <a:spAutoFit/>
          </a:bodyPr>
          <a:lstStyle/>
          <a:p>
            <a:pPr defTabSz="914400"/>
            <a:r>
              <a:rPr lang="en-US" sz="1400" kern="0" dirty="0" smtClean="0">
                <a:solidFill>
                  <a:srgbClr val="28746E"/>
                </a:solidFill>
                <a:latin typeface="Arial"/>
                <a:ea typeface="Arial"/>
                <a:cs typeface="Arial"/>
                <a:sym typeface="Arial"/>
                <a:rtl val="0"/>
              </a:rPr>
              <a:t>By Josh Long (@</a:t>
            </a:r>
            <a:r>
              <a:rPr lang="en-US" sz="1400" kern="0" dirty="0" err="1" smtClean="0">
                <a:solidFill>
                  <a:srgbClr val="28746E"/>
                </a:solidFill>
                <a:latin typeface="Arial"/>
                <a:ea typeface="Arial"/>
                <a:cs typeface="Arial"/>
                <a:sym typeface="Arial"/>
                <a:rtl val="0"/>
              </a:rPr>
              <a:t>starbuxman</a:t>
            </a:r>
            <a:r>
              <a:rPr lang="en-US" sz="1400" kern="0" dirty="0" smtClean="0">
                <a:solidFill>
                  <a:srgbClr val="28746E"/>
                </a:solidFill>
                <a:latin typeface="Arial"/>
                <a:ea typeface="Arial"/>
                <a:cs typeface="Arial"/>
                <a:sym typeface="Arial"/>
                <a:rtl val="0"/>
              </a:rPr>
              <a:t>) </a:t>
            </a:r>
          </a:p>
          <a:p>
            <a:pPr defTabSz="914400"/>
            <a:r>
              <a:rPr lang="en-US" sz="1400" kern="0" dirty="0" smtClean="0">
                <a:solidFill>
                  <a:srgbClr val="28746E"/>
                </a:solidFill>
                <a:latin typeface="Arial"/>
                <a:ea typeface="Arial"/>
                <a:cs typeface="Arial"/>
                <a:sym typeface="Arial"/>
                <a:rtl val="0"/>
              </a:rPr>
              <a:t>and Kenny </a:t>
            </a:r>
            <a:r>
              <a:rPr lang="en-US" sz="1400" kern="0" dirty="0" err="1" smtClean="0">
                <a:solidFill>
                  <a:srgbClr val="28746E"/>
                </a:solidFill>
                <a:latin typeface="Arial"/>
                <a:ea typeface="Arial"/>
                <a:cs typeface="Arial"/>
                <a:sym typeface="Arial"/>
                <a:rtl val="0"/>
              </a:rPr>
              <a:t>Bastani</a:t>
            </a:r>
            <a:endParaRPr lang="en-US" sz="1400" kern="0" dirty="0">
              <a:solidFill>
                <a:srgbClr val="28746E"/>
              </a:solidFill>
              <a:latin typeface="Arial"/>
              <a:ea typeface="Arial"/>
              <a:cs typeface="Arial"/>
              <a:sym typeface="Arial"/>
              <a:rtl val="0"/>
            </a:endParaRPr>
          </a:p>
        </p:txBody>
      </p:sp>
      <p:sp>
        <p:nvSpPr>
          <p:cNvPr id="8" name="Shape 275"/>
          <p:cNvSpPr txBox="1">
            <a:spLocks noGrp="1"/>
          </p:cNvSpPr>
          <p:nvPr>
            <p:ph type="title"/>
          </p:nvPr>
        </p:nvSpPr>
        <p:spPr>
          <a:xfrm>
            <a:off x="366730"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Reading</a:t>
            </a:r>
            <a:endParaRPr lang="en" sz="2400" dirty="0">
              <a:solidFill>
                <a:srgbClr val="FFFFFF"/>
              </a:solidFill>
            </a:endParaRPr>
          </a:p>
        </p:txBody>
      </p:sp>
      <p:grpSp>
        <p:nvGrpSpPr>
          <p:cNvPr id="13" name="Group 899"/>
          <p:cNvGrpSpPr>
            <a:grpSpLocks noChangeAspect="1"/>
          </p:cNvGrpSpPr>
          <p:nvPr/>
        </p:nvGrpSpPr>
        <p:grpSpPr>
          <a:xfrm>
            <a:off x="4017824" y="245076"/>
            <a:ext cx="4882387" cy="2017291"/>
            <a:chOff x="0" y="0"/>
            <a:chExt cx="7169843" cy="2962416"/>
          </a:xfrm>
        </p:grpSpPr>
        <p:pic>
          <p:nvPicPr>
            <p:cNvPr id="14" name="pasted-image.jpg"/>
            <p:cNvPicPr/>
            <p:nvPr/>
          </p:nvPicPr>
          <p:blipFill>
            <a:blip r:embed="rId4">
              <a:extLst/>
            </a:blip>
            <a:stretch>
              <a:fillRect/>
            </a:stretch>
          </p:blipFill>
          <p:spPr>
            <a:xfrm>
              <a:off x="0" y="0"/>
              <a:ext cx="2247660" cy="2962416"/>
            </a:xfrm>
            <a:prstGeom prst="rect">
              <a:avLst/>
            </a:prstGeom>
            <a:ln w="12700" cap="flat">
              <a:noFill/>
              <a:miter lim="400000"/>
            </a:ln>
            <a:effectLst/>
          </p:spPr>
        </p:pic>
        <p:pic>
          <p:nvPicPr>
            <p:cNvPr id="15" name="pasted-image.jpg"/>
            <p:cNvPicPr/>
            <p:nvPr/>
          </p:nvPicPr>
          <p:blipFill>
            <a:blip r:embed="rId5">
              <a:extLst/>
            </a:blip>
            <a:stretch>
              <a:fillRect/>
            </a:stretch>
          </p:blipFill>
          <p:spPr>
            <a:xfrm>
              <a:off x="5167250" y="0"/>
              <a:ext cx="2002593" cy="2962416"/>
            </a:xfrm>
            <a:prstGeom prst="rect">
              <a:avLst/>
            </a:prstGeom>
            <a:ln w="12700" cap="flat">
              <a:noFill/>
              <a:miter lim="400000"/>
            </a:ln>
            <a:effectLst/>
          </p:spPr>
        </p:pic>
        <p:pic>
          <p:nvPicPr>
            <p:cNvPr id="16" name="pasted-image.jpg"/>
            <p:cNvPicPr/>
            <p:nvPr/>
          </p:nvPicPr>
          <p:blipFill>
            <a:blip r:embed="rId6">
              <a:extLst/>
            </a:blip>
            <a:stretch>
              <a:fillRect/>
            </a:stretch>
          </p:blipFill>
          <p:spPr>
            <a:xfrm>
              <a:off x="2495749" y="0"/>
              <a:ext cx="2402607" cy="2962416"/>
            </a:xfrm>
            <a:prstGeom prst="rect">
              <a:avLst/>
            </a:prstGeom>
            <a:ln w="12700" cap="flat">
              <a:noFill/>
              <a:miter lim="400000"/>
            </a:ln>
            <a:effectLst/>
          </p:spPr>
        </p:pic>
      </p:grpSp>
      <p:sp>
        <p:nvSpPr>
          <p:cNvPr id="17" name="Shape 894"/>
          <p:cNvSpPr txBox="1">
            <a:spLocks/>
          </p:cNvSpPr>
          <p:nvPr/>
        </p:nvSpPr>
        <p:spPr>
          <a:xfrm>
            <a:off x="5623329" y="4605488"/>
            <a:ext cx="1730085" cy="457201"/>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defRPr sz="1800">
                <a:solidFill>
                  <a:srgbClr val="000000"/>
                </a:solidFill>
                <a:uFillTx/>
              </a:defRPr>
            </a:pPr>
            <a:r>
              <a:rPr lang="en-US" sz="1800" smtClean="0">
                <a:solidFill>
                  <a:srgbClr val="FFFFFF"/>
                </a:solidFill>
                <a:uFill>
                  <a:solidFill>
                    <a:srgbClr val="008881"/>
                  </a:solidFill>
                </a:uFill>
              </a:rPr>
              <a:t>Foundations</a:t>
            </a:r>
            <a:endParaRPr lang="en-US" sz="1800" dirty="0">
              <a:solidFill>
                <a:srgbClr val="FFFFFF"/>
              </a:solidFill>
              <a:uFill>
                <a:solidFill>
                  <a:srgbClr val="008881"/>
                </a:solidFill>
              </a:uFill>
            </a:endParaRPr>
          </a:p>
        </p:txBody>
      </p:sp>
      <p:pic>
        <p:nvPicPr>
          <p:cNvPr id="18" name="pasted-image.png"/>
          <p:cNvPicPr>
            <a:picLocks noChangeAspect="1"/>
          </p:cNvPicPr>
          <p:nvPr/>
        </p:nvPicPr>
        <p:blipFill>
          <a:blip r:embed="rId7">
            <a:extLst/>
          </a:blip>
          <a:stretch>
            <a:fillRect/>
          </a:stretch>
        </p:blipFill>
        <p:spPr>
          <a:xfrm>
            <a:off x="4017816" y="2419565"/>
            <a:ext cx="1530570" cy="1953927"/>
          </a:xfrm>
          <a:prstGeom prst="rect">
            <a:avLst/>
          </a:prstGeom>
          <a:ln w="12700">
            <a:miter lim="400000"/>
          </a:ln>
        </p:spPr>
      </p:pic>
      <p:pic>
        <p:nvPicPr>
          <p:cNvPr id="19" name="pasted-image.png"/>
          <p:cNvPicPr>
            <a:picLocks noChangeAspect="1"/>
          </p:cNvPicPr>
          <p:nvPr/>
        </p:nvPicPr>
        <p:blipFill>
          <a:blip r:embed="rId8">
            <a:extLst/>
          </a:blip>
          <a:stretch>
            <a:fillRect/>
          </a:stretch>
        </p:blipFill>
        <p:spPr>
          <a:xfrm>
            <a:off x="5717333" y="2417441"/>
            <a:ext cx="1636083" cy="1953927"/>
          </a:xfrm>
          <a:prstGeom prst="rect">
            <a:avLst/>
          </a:prstGeom>
          <a:ln w="12700">
            <a:miter lim="400000"/>
          </a:ln>
        </p:spPr>
      </p:pic>
      <p:pic>
        <p:nvPicPr>
          <p:cNvPr id="20" name="pasted-image.png"/>
          <p:cNvPicPr>
            <a:picLocks noChangeAspect="1"/>
          </p:cNvPicPr>
          <p:nvPr/>
        </p:nvPicPr>
        <p:blipFill>
          <a:blip r:embed="rId9">
            <a:extLst/>
          </a:blip>
          <a:stretch>
            <a:fillRect/>
          </a:stretch>
        </p:blipFill>
        <p:spPr>
          <a:xfrm>
            <a:off x="7536514" y="2424167"/>
            <a:ext cx="1404794" cy="1947201"/>
          </a:xfrm>
          <a:prstGeom prst="rect">
            <a:avLst/>
          </a:prstGeom>
          <a:ln w="12700">
            <a:miter lim="400000"/>
          </a:ln>
        </p:spPr>
      </p:pic>
    </p:spTree>
    <p:extLst>
      <p:ext uri="{BB962C8B-B14F-4D97-AF65-F5344CB8AC3E}">
        <p14:creationId xmlns:p14="http://schemas.microsoft.com/office/powerpoint/2010/main" val="413026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37912" y="1663177"/>
            <a:ext cx="8111902" cy="679051"/>
            <a:chOff x="437912" y="1663168"/>
            <a:chExt cx="8111902" cy="679051"/>
          </a:xfrm>
        </p:grpSpPr>
        <p:sp>
          <p:nvSpPr>
            <p:cNvPr id="8" name="Shape 789"/>
            <p:cNvSpPr/>
            <p:nvPr/>
          </p:nvSpPr>
          <p:spPr>
            <a:xfrm>
              <a:off x="1560335" y="1690271"/>
              <a:ext cx="5931260" cy="591185"/>
            </a:xfrm>
            <a:prstGeom prst="roundRect">
              <a:avLst>
                <a:gd name="adj" fmla="val 16667"/>
              </a:avLst>
            </a:prstGeom>
            <a:solidFill>
              <a:schemeClr val="accent2">
                <a:lumMod val="60000"/>
                <a:lumOff val="40000"/>
                <a:alpha val="68000"/>
              </a:schemeClr>
            </a:solidFill>
            <a:ln w="9525" cap="flat">
              <a:noFill/>
              <a:prstDash val="solid"/>
              <a:round/>
              <a:headEnd type="none" w="med" len="med"/>
              <a:tailEnd type="none" w="med" len="med"/>
            </a:ln>
          </p:spPr>
          <p:txBody>
            <a:bodyPr lIns="91425" tIns="45700" rIns="91425" bIns="45700" anchor="ctr" anchorCtr="0">
              <a:noAutofit/>
            </a:bodyPr>
            <a:lstStyle/>
            <a:p>
              <a:pPr algn="ctr" defTabSz="914400">
                <a:buClr>
                  <a:srgbClr val="00685D"/>
                </a:buClr>
                <a:buSzPct val="25000"/>
                <a:buFont typeface="Arial"/>
                <a:buNone/>
              </a:pPr>
              <a:r>
                <a:rPr lang="en-US" kern="0" dirty="0" smtClean="0">
                  <a:solidFill>
                    <a:srgbClr val="3A3A3A"/>
                  </a:solidFill>
                  <a:latin typeface="Arial"/>
                  <a:ea typeface="Arial"/>
                  <a:cs typeface="Arial"/>
                  <a:sym typeface="Arial"/>
                  <a:rtl val="0"/>
                </a:rPr>
                <a:t>2. Container Runtime</a:t>
              </a:r>
              <a:endParaRPr lang="en-US" kern="0" dirty="0">
                <a:solidFill>
                  <a:srgbClr val="3A3A3A"/>
                </a:solidFill>
                <a:latin typeface="Arial"/>
                <a:ea typeface="Arial"/>
                <a:cs typeface="Arial"/>
                <a:sym typeface="Arial"/>
                <a:rtl val="0"/>
              </a:endParaRPr>
            </a:p>
          </p:txBody>
        </p:sp>
        <p:pic>
          <p:nvPicPr>
            <p:cNvPr id="12" name="Picture 2" descr="https://d1fto35gcfffzn.cloudfront.net/images/products/icons/product-pivotal-cloud-foundry.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70764" y="1663168"/>
              <a:ext cx="679050" cy="679051"/>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TextBox 17"/>
            <p:cNvSpPr txBox="1"/>
            <p:nvPr/>
          </p:nvSpPr>
          <p:spPr>
            <a:xfrm>
              <a:off x="437912" y="1814422"/>
              <a:ext cx="1391058" cy="338554"/>
            </a:xfrm>
            <a:prstGeom prst="rect">
              <a:avLst/>
            </a:prstGeom>
            <a:noFill/>
          </p:spPr>
          <p:txBody>
            <a:bodyPr wrap="square" rtlCol="0">
              <a:spAutoFit/>
            </a:bodyPr>
            <a:lstStyle/>
            <a:p>
              <a:pPr defTabSz="914400"/>
              <a:r>
                <a:rPr lang="en-US" sz="1600" kern="0" dirty="0" err="1" smtClean="0">
                  <a:solidFill>
                    <a:srgbClr val="FFFFFF"/>
                  </a:solidFill>
                  <a:latin typeface="Arial"/>
                  <a:ea typeface="Arial"/>
                  <a:cs typeface="Arial"/>
                  <a:sym typeface="Arial"/>
                  <a:rtl val="0"/>
                </a:rPr>
                <a:t>Dev+Ops</a:t>
              </a:r>
              <a:endParaRPr lang="en-US" sz="1600" kern="0" dirty="0">
                <a:solidFill>
                  <a:srgbClr val="FFFFFF"/>
                </a:solidFill>
                <a:latin typeface="Arial"/>
                <a:ea typeface="Arial"/>
                <a:cs typeface="Arial"/>
                <a:sym typeface="Arial"/>
                <a:rtl val="0"/>
              </a:endParaRPr>
            </a:p>
          </p:txBody>
        </p:sp>
      </p:grpSp>
      <p:sp>
        <p:nvSpPr>
          <p:cNvPr id="21" name="Rectangle 20"/>
          <p:cNvSpPr/>
          <p:nvPr/>
        </p:nvSpPr>
        <p:spPr>
          <a:xfrm>
            <a:off x="-69269" y="4583443"/>
            <a:ext cx="8024090" cy="461665"/>
          </a:xfrm>
          <a:prstGeom prst="rect">
            <a:avLst/>
          </a:prstGeom>
        </p:spPr>
        <p:txBody>
          <a:bodyPr wrap="square">
            <a:spAutoFit/>
          </a:bodyPr>
          <a:lstStyle/>
          <a:p>
            <a:pPr algn="ctr" defTabSz="914400"/>
            <a:r>
              <a:rPr lang="en-US" sz="1200" kern="0" dirty="0" smtClean="0">
                <a:solidFill>
                  <a:srgbClr val="FFFFFF"/>
                </a:solidFill>
                <a:latin typeface="Arial"/>
                <a:ea typeface="Arial"/>
                <a:cs typeface="Arial"/>
                <a:sym typeface="Arial"/>
                <a:rtl val="0"/>
              </a:rPr>
              <a:t>“Contracts” between Apps, Opinionated frameworks like Spring Boot and Spring Cloud and Opinionated Cloud Native Platforms like Cloud Foundry help significantly accelerate the development of Cloud Native applications </a:t>
            </a:r>
            <a:endParaRPr lang="en-US" sz="1100" kern="0" dirty="0">
              <a:solidFill>
                <a:srgbClr val="FFFFFF"/>
              </a:solidFill>
              <a:latin typeface="Arial"/>
              <a:ea typeface="Arial"/>
              <a:cs typeface="Arial"/>
              <a:sym typeface="Arial"/>
              <a:rtl val="0"/>
            </a:endParaRPr>
          </a:p>
        </p:txBody>
      </p:sp>
      <p:sp>
        <p:nvSpPr>
          <p:cNvPr id="22" name="Title 1"/>
          <p:cNvSpPr txBox="1">
            <a:spLocks/>
          </p:cNvSpPr>
          <p:nvPr/>
        </p:nvSpPr>
        <p:spPr>
          <a:xfrm>
            <a:off x="366730"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defTabSz="914400"/>
            <a:r>
              <a:rPr lang="en-US" sz="3200" kern="0" dirty="0" smtClean="0">
                <a:solidFill>
                  <a:srgbClr val="33928A"/>
                </a:solidFill>
              </a:rPr>
              <a:t>Anatomy of a Cloud Native Platform</a:t>
            </a:r>
          </a:p>
        </p:txBody>
      </p:sp>
      <p:sp>
        <p:nvSpPr>
          <p:cNvPr id="2" name="Rectangle 1"/>
          <p:cNvSpPr/>
          <p:nvPr/>
        </p:nvSpPr>
        <p:spPr>
          <a:xfrm>
            <a:off x="1807464" y="1380957"/>
            <a:ext cx="5488741" cy="307775"/>
          </a:xfrm>
          <a:prstGeom prst="rect">
            <a:avLst/>
          </a:prstGeom>
          <a:no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defTabSz="914400" latinLnBrk="1" hangingPunct="0"/>
            <a:r>
              <a:rPr lang="en-US" sz="1400" kern="0" dirty="0" smtClean="0">
                <a:solidFill>
                  <a:srgbClr val="FFFFFF"/>
                </a:solidFill>
                <a:latin typeface="Arial"/>
                <a:ea typeface="Arial"/>
                <a:cs typeface="Arial"/>
                <a:sym typeface="Arial"/>
                <a:rtl val="0"/>
              </a:rPr>
              <a:t>Contract – 12 Factor App</a:t>
            </a:r>
            <a:endParaRPr lang="en-US" sz="1400" kern="0" dirty="0">
              <a:solidFill>
                <a:srgbClr val="FFFFFF"/>
              </a:solidFill>
              <a:uFill>
                <a:solidFill>
                  <a:srgbClr val="4D4D4D"/>
                </a:solidFill>
              </a:uFill>
              <a:latin typeface="Arial"/>
              <a:ea typeface="Arial"/>
              <a:cs typeface="Arial"/>
              <a:sym typeface="Arial"/>
              <a:rtl val="0"/>
            </a:endParaRPr>
          </a:p>
        </p:txBody>
      </p:sp>
      <p:sp>
        <p:nvSpPr>
          <p:cNvPr id="32" name="Rectangle 31"/>
          <p:cNvSpPr/>
          <p:nvPr/>
        </p:nvSpPr>
        <p:spPr>
          <a:xfrm>
            <a:off x="1786656" y="2286615"/>
            <a:ext cx="5488741" cy="307775"/>
          </a:xfrm>
          <a:prstGeom prst="rect">
            <a:avLst/>
          </a:prstGeom>
          <a:no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defTabSz="914400" latinLnBrk="1" hangingPunct="0"/>
            <a:r>
              <a:rPr lang="en-US" sz="1400" kern="0" dirty="0" smtClean="0">
                <a:solidFill>
                  <a:srgbClr val="FFFFFF"/>
                </a:solidFill>
                <a:latin typeface="Arial"/>
                <a:ea typeface="Arial"/>
                <a:cs typeface="Arial"/>
                <a:sym typeface="Arial"/>
                <a:rtl val="0"/>
              </a:rPr>
              <a:t>Contract – BOSH Release</a:t>
            </a:r>
            <a:endParaRPr lang="en-US" sz="1400" kern="0" dirty="0">
              <a:solidFill>
                <a:srgbClr val="FFFFFF"/>
              </a:solidFill>
              <a:uFill>
                <a:solidFill>
                  <a:srgbClr val="4D4D4D"/>
                </a:solidFill>
              </a:uFill>
              <a:latin typeface="Arial"/>
              <a:ea typeface="Arial"/>
              <a:cs typeface="Arial"/>
              <a:sym typeface="Arial"/>
              <a:rtl val="0"/>
            </a:endParaRPr>
          </a:p>
        </p:txBody>
      </p:sp>
      <p:sp>
        <p:nvSpPr>
          <p:cNvPr id="33" name="Rectangle 32"/>
          <p:cNvSpPr/>
          <p:nvPr/>
        </p:nvSpPr>
        <p:spPr>
          <a:xfrm>
            <a:off x="1786656" y="3199853"/>
            <a:ext cx="5488741" cy="307775"/>
          </a:xfrm>
          <a:prstGeom prst="rect">
            <a:avLst/>
          </a:prstGeom>
          <a:no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defTabSz="914400" latinLnBrk="1" hangingPunct="0"/>
            <a:r>
              <a:rPr lang="en-US" sz="1400" kern="0" dirty="0" smtClean="0">
                <a:solidFill>
                  <a:srgbClr val="FFFFFF"/>
                </a:solidFill>
                <a:latin typeface="Arial"/>
                <a:ea typeface="Arial"/>
                <a:cs typeface="Arial"/>
                <a:sym typeface="Arial"/>
                <a:rtl val="0"/>
              </a:rPr>
              <a:t>Contract – Cloud Provider Interface</a:t>
            </a:r>
            <a:endParaRPr lang="en-US" sz="1400" kern="0" dirty="0">
              <a:solidFill>
                <a:srgbClr val="FFFFFF"/>
              </a:solidFill>
              <a:uFill>
                <a:solidFill>
                  <a:srgbClr val="4D4D4D"/>
                </a:solidFill>
              </a:uFill>
              <a:latin typeface="Arial"/>
              <a:ea typeface="Arial"/>
              <a:cs typeface="Arial"/>
              <a:sym typeface="Arial"/>
              <a:rtl val="0"/>
            </a:endParaRPr>
          </a:p>
        </p:txBody>
      </p:sp>
      <p:grpSp>
        <p:nvGrpSpPr>
          <p:cNvPr id="10" name="Group 9"/>
          <p:cNvGrpSpPr/>
          <p:nvPr/>
        </p:nvGrpSpPr>
        <p:grpSpPr>
          <a:xfrm>
            <a:off x="395598" y="793801"/>
            <a:ext cx="8278911" cy="591185"/>
            <a:chOff x="395580" y="793792"/>
            <a:chExt cx="8278911" cy="591185"/>
          </a:xfrm>
        </p:grpSpPr>
        <p:sp>
          <p:nvSpPr>
            <p:cNvPr id="7" name="Shape 790"/>
            <p:cNvSpPr/>
            <p:nvPr/>
          </p:nvSpPr>
          <p:spPr>
            <a:xfrm>
              <a:off x="1560335" y="793792"/>
              <a:ext cx="5931260" cy="59118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algn="ctr" defTabSz="914400">
                <a:buClr>
                  <a:srgbClr val="00685D"/>
                </a:buClr>
                <a:buSzPct val="25000"/>
                <a:buFont typeface="Arial"/>
                <a:buNone/>
              </a:pPr>
              <a:r>
                <a:rPr lang="en-US" kern="0" dirty="0" smtClean="0">
                  <a:solidFill>
                    <a:srgbClr val="FFFFFF"/>
                  </a:solidFill>
                  <a:latin typeface="Arial"/>
                  <a:ea typeface="Arial"/>
                  <a:cs typeface="Arial"/>
                  <a:sym typeface="Arial"/>
                  <a:rtl val="0"/>
                </a:rPr>
                <a:t>1. Application Framework</a:t>
              </a:r>
              <a:endParaRPr lang="en-US" kern="0" dirty="0">
                <a:solidFill>
                  <a:srgbClr val="FFFFFF"/>
                </a:solidFill>
                <a:latin typeface="Arial"/>
                <a:ea typeface="Arial"/>
                <a:cs typeface="Arial"/>
                <a:sym typeface="Arial"/>
                <a:rtl val="0"/>
              </a:endParaRPr>
            </a:p>
          </p:txBody>
        </p:sp>
        <p:pic>
          <p:nvPicPr>
            <p:cNvPr id="11" name="Picture 2" descr="C:\Users\phumphrey\Documents\logos\Spring_Avatar_Green_500x500.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661628" y="804736"/>
              <a:ext cx="539318" cy="539318"/>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TextBox 16"/>
            <p:cNvSpPr txBox="1"/>
            <p:nvPr/>
          </p:nvSpPr>
          <p:spPr>
            <a:xfrm>
              <a:off x="395580" y="902357"/>
              <a:ext cx="1391058" cy="338554"/>
            </a:xfrm>
            <a:prstGeom prst="rect">
              <a:avLst/>
            </a:prstGeom>
            <a:noFill/>
          </p:spPr>
          <p:txBody>
            <a:bodyPr wrap="square" rtlCol="0">
              <a:spAutoFit/>
            </a:bodyPr>
            <a:lstStyle/>
            <a:p>
              <a:pPr defTabSz="914400"/>
              <a:r>
                <a:rPr lang="en-US" sz="1600" kern="0" dirty="0" smtClean="0">
                  <a:solidFill>
                    <a:srgbClr val="FFFFFF"/>
                  </a:solidFill>
                  <a:latin typeface="Arial"/>
                  <a:ea typeface="Arial"/>
                  <a:cs typeface="Arial"/>
                  <a:sym typeface="Arial"/>
                  <a:rtl val="0"/>
                </a:rPr>
                <a:t>Developer</a:t>
              </a:r>
              <a:endParaRPr lang="en-US" sz="1600" kern="0" dirty="0">
                <a:solidFill>
                  <a:srgbClr val="FFFFFF"/>
                </a:solidFill>
                <a:latin typeface="Arial"/>
                <a:ea typeface="Arial"/>
                <a:cs typeface="Arial"/>
                <a:sym typeface="Arial"/>
                <a:rtl val="0"/>
              </a:endParaRPr>
            </a:p>
          </p:txBody>
        </p:sp>
        <p:grpSp>
          <p:nvGrpSpPr>
            <p:cNvPr id="16" name="Group 506"/>
            <p:cNvGrpSpPr/>
            <p:nvPr/>
          </p:nvGrpSpPr>
          <p:grpSpPr>
            <a:xfrm>
              <a:off x="1677454" y="899744"/>
              <a:ext cx="303031" cy="367737"/>
              <a:chOff x="0" y="0"/>
              <a:chExt cx="1300241" cy="1577883"/>
            </a:xfrm>
          </p:grpSpPr>
          <p:pic>
            <p:nvPicPr>
              <p:cNvPr id="23" name="pasted-image.pdf"/>
              <p:cNvPicPr/>
              <p:nvPr/>
            </p:nvPicPr>
            <p:blipFill>
              <a:blip r:embed="rId5" cstate="print">
                <a:extLst>
                  <a:ext uri="{28A0092B-C50C-407E-A947-70E740481C1C}">
                    <a14:useLocalDpi xmlns:a14="http://schemas.microsoft.com/office/drawing/2010/main"/>
                  </a:ext>
                </a:extLst>
              </a:blip>
              <a:stretch>
                <a:fillRect/>
              </a:stretch>
            </p:blipFill>
            <p:spPr>
              <a:xfrm>
                <a:off x="391561" y="924271"/>
                <a:ext cx="510137" cy="430429"/>
              </a:xfrm>
              <a:prstGeom prst="rect">
                <a:avLst/>
              </a:prstGeom>
              <a:ln w="12700" cap="flat">
                <a:noFill/>
                <a:miter lim="400000"/>
              </a:ln>
              <a:effectLst/>
            </p:spPr>
          </p:pic>
          <p:pic>
            <p:nvPicPr>
              <p:cNvPr id="24" name="pasted-image.pdf"/>
              <p:cNvPicPr/>
              <p:nvPr/>
            </p:nvPicPr>
            <p:blipFill>
              <a:blip r:embed="rId5" cstate="print">
                <a:extLst>
                  <a:ext uri="{28A0092B-C50C-407E-A947-70E740481C1C}">
                    <a14:useLocalDpi xmlns:a14="http://schemas.microsoft.com/office/drawing/2010/main"/>
                  </a:ext>
                </a:extLst>
              </a:blip>
              <a:stretch>
                <a:fillRect/>
              </a:stretch>
            </p:blipFill>
            <p:spPr>
              <a:xfrm>
                <a:off x="790105" y="1147456"/>
                <a:ext cx="510137" cy="430428"/>
              </a:xfrm>
              <a:prstGeom prst="rect">
                <a:avLst/>
              </a:prstGeom>
              <a:ln w="12700" cap="flat">
                <a:noFill/>
                <a:miter lim="400000"/>
              </a:ln>
              <a:effectLst/>
            </p:spPr>
          </p:pic>
          <p:pic>
            <p:nvPicPr>
              <p:cNvPr id="25" name="pasted-image.pdf"/>
              <p:cNvPicPr/>
              <p:nvPr/>
            </p:nvPicPr>
            <p:blipFill>
              <a:blip r:embed="rId6" cstate="print">
                <a:extLst>
                  <a:ext uri="{28A0092B-C50C-407E-A947-70E740481C1C}">
                    <a14:useLocalDpi xmlns:a14="http://schemas.microsoft.com/office/drawing/2010/main"/>
                  </a:ext>
                </a:extLst>
              </a:blip>
              <a:stretch>
                <a:fillRect/>
              </a:stretch>
            </p:blipFill>
            <p:spPr>
              <a:xfrm>
                <a:off x="790105" y="690747"/>
                <a:ext cx="510137" cy="430428"/>
              </a:xfrm>
              <a:prstGeom prst="rect">
                <a:avLst/>
              </a:prstGeom>
              <a:ln w="12700" cap="flat">
                <a:noFill/>
                <a:miter lim="400000"/>
              </a:ln>
              <a:effectLst/>
            </p:spPr>
          </p:pic>
          <p:pic>
            <p:nvPicPr>
              <p:cNvPr id="26" name="pasted-image.pdf"/>
              <p:cNvPicPr/>
              <p:nvPr/>
            </p:nvPicPr>
            <p:blipFill>
              <a:blip r:embed="rId6" cstate="print">
                <a:extLst>
                  <a:ext uri="{28A0092B-C50C-407E-A947-70E740481C1C}">
                    <a14:useLocalDpi xmlns:a14="http://schemas.microsoft.com/office/drawing/2010/main"/>
                  </a:ext>
                </a:extLst>
              </a:blip>
              <a:stretch>
                <a:fillRect/>
              </a:stretch>
            </p:blipFill>
            <p:spPr>
              <a:xfrm>
                <a:off x="790105" y="237734"/>
                <a:ext cx="510137" cy="430428"/>
              </a:xfrm>
              <a:prstGeom prst="rect">
                <a:avLst/>
              </a:prstGeom>
              <a:ln w="12700" cap="flat">
                <a:noFill/>
                <a:miter lim="400000"/>
              </a:ln>
              <a:effectLst/>
            </p:spPr>
          </p:pic>
          <p:pic>
            <p:nvPicPr>
              <p:cNvPr id="27" name="pasted-image.pdf"/>
              <p:cNvPicPr/>
              <p:nvPr/>
            </p:nvPicPr>
            <p:blipFill>
              <a:blip r:embed="rId6" cstate="print">
                <a:extLst>
                  <a:ext uri="{28A0092B-C50C-407E-A947-70E740481C1C}">
                    <a14:useLocalDpi xmlns:a14="http://schemas.microsoft.com/office/drawing/2010/main"/>
                  </a:ext>
                </a:extLst>
              </a:blip>
              <a:stretch>
                <a:fillRect/>
              </a:stretch>
            </p:blipFill>
            <p:spPr>
              <a:xfrm>
                <a:off x="404261" y="0"/>
                <a:ext cx="510137" cy="430428"/>
              </a:xfrm>
              <a:prstGeom prst="rect">
                <a:avLst/>
              </a:prstGeom>
              <a:ln w="12700" cap="flat">
                <a:noFill/>
                <a:miter lim="400000"/>
              </a:ln>
              <a:effectLst/>
            </p:spPr>
          </p:pic>
          <p:pic>
            <p:nvPicPr>
              <p:cNvPr id="28" name="pasted-image.pdf"/>
              <p:cNvPicPr/>
              <p:nvPr/>
            </p:nvPicPr>
            <p:blipFill>
              <a:blip r:embed="rId7" cstate="print">
                <a:extLst>
                  <a:ext uri="{28A0092B-C50C-407E-A947-70E740481C1C}">
                    <a14:useLocalDpi xmlns:a14="http://schemas.microsoft.com/office/drawing/2010/main"/>
                  </a:ext>
                </a:extLst>
              </a:blip>
              <a:stretch>
                <a:fillRect/>
              </a:stretch>
            </p:blipFill>
            <p:spPr>
              <a:xfrm>
                <a:off x="391561" y="460426"/>
                <a:ext cx="510137" cy="430428"/>
              </a:xfrm>
              <a:prstGeom prst="rect">
                <a:avLst/>
              </a:prstGeom>
              <a:ln w="12700" cap="flat">
                <a:noFill/>
                <a:miter lim="400000"/>
              </a:ln>
              <a:effectLst/>
            </p:spPr>
          </p:pic>
          <p:pic>
            <p:nvPicPr>
              <p:cNvPr id="29" name="pasted-image.pdf"/>
              <p:cNvPicPr/>
              <p:nvPr/>
            </p:nvPicPr>
            <p:blipFill>
              <a:blip r:embed="rId7" cstate="print">
                <a:extLst>
                  <a:ext uri="{28A0092B-C50C-407E-A947-70E740481C1C}">
                    <a14:useLocalDpi xmlns:a14="http://schemas.microsoft.com/office/drawing/2010/main"/>
                  </a:ext>
                </a:extLst>
              </a:blip>
              <a:stretch>
                <a:fillRect/>
              </a:stretch>
            </p:blipFill>
            <p:spPr>
              <a:xfrm>
                <a:off x="0" y="218455"/>
                <a:ext cx="510137" cy="430428"/>
              </a:xfrm>
              <a:prstGeom prst="rect">
                <a:avLst/>
              </a:prstGeom>
              <a:ln w="12700" cap="flat">
                <a:noFill/>
                <a:miter lim="400000"/>
              </a:ln>
              <a:effectLst/>
            </p:spPr>
          </p:pic>
        </p:grpSp>
        <p:pic>
          <p:nvPicPr>
            <p:cNvPr id="34" name="Picture 3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210289" y="842294"/>
              <a:ext cx="464202" cy="464202"/>
            </a:xfrm>
            <a:prstGeom prst="rect">
              <a:avLst/>
            </a:prstGeom>
          </p:spPr>
        </p:pic>
      </p:grpSp>
      <p:grpSp>
        <p:nvGrpSpPr>
          <p:cNvPr id="5" name="Group 4"/>
          <p:cNvGrpSpPr/>
          <p:nvPr/>
        </p:nvGrpSpPr>
        <p:grpSpPr>
          <a:xfrm>
            <a:off x="480262" y="2605149"/>
            <a:ext cx="8043895" cy="591185"/>
            <a:chOff x="480244" y="2605144"/>
            <a:chExt cx="8043895" cy="591185"/>
          </a:xfrm>
        </p:grpSpPr>
        <p:sp>
          <p:nvSpPr>
            <p:cNvPr id="19" name="TextBox 18"/>
            <p:cNvSpPr txBox="1"/>
            <p:nvPr/>
          </p:nvSpPr>
          <p:spPr>
            <a:xfrm>
              <a:off x="480244" y="2696116"/>
              <a:ext cx="1391058" cy="338554"/>
            </a:xfrm>
            <a:prstGeom prst="rect">
              <a:avLst/>
            </a:prstGeom>
            <a:noFill/>
          </p:spPr>
          <p:txBody>
            <a:bodyPr wrap="square" rtlCol="0">
              <a:spAutoFit/>
            </a:bodyPr>
            <a:lstStyle/>
            <a:p>
              <a:pP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sp>
          <p:nvSpPr>
            <p:cNvPr id="30" name="Shape 789"/>
            <p:cNvSpPr/>
            <p:nvPr/>
          </p:nvSpPr>
          <p:spPr>
            <a:xfrm>
              <a:off x="1560335" y="2605144"/>
              <a:ext cx="5931260" cy="591185"/>
            </a:xfrm>
            <a:prstGeom prst="roundRect">
              <a:avLst>
                <a:gd name="adj" fmla="val 16667"/>
              </a:avLst>
            </a:prstGeom>
            <a:solidFill>
              <a:schemeClr val="accent2">
                <a:lumMod val="75000"/>
                <a:alpha val="68000"/>
              </a:schemeClr>
            </a:solidFill>
            <a:ln w="9525" cap="flat">
              <a:noFill/>
              <a:prstDash val="solid"/>
              <a:round/>
              <a:headEnd type="none" w="med" len="med"/>
              <a:tailEnd type="none" w="med" len="med"/>
            </a:ln>
          </p:spPr>
          <p:txBody>
            <a:bodyPr lIns="91425" tIns="45700" rIns="91425" bIns="45700" anchor="ctr" anchorCtr="0">
              <a:noAutofit/>
            </a:bodyPr>
            <a:lstStyle/>
            <a:p>
              <a:pPr algn="ctr" defTabSz="914400">
                <a:buClr>
                  <a:srgbClr val="00685D"/>
                </a:buClr>
                <a:buSzPct val="25000"/>
                <a:buFont typeface="Arial"/>
                <a:buNone/>
              </a:pPr>
              <a:r>
                <a:rPr lang="en-US" kern="0" dirty="0" smtClean="0">
                  <a:solidFill>
                    <a:srgbClr val="FFFFFF"/>
                  </a:solidFill>
                  <a:latin typeface="Arial"/>
                  <a:ea typeface="Arial"/>
                  <a:cs typeface="Arial"/>
                  <a:sym typeface="Arial"/>
                  <a:rtl val="0"/>
                </a:rPr>
                <a:t>3. Infrastructure Automation</a:t>
              </a:r>
              <a:endParaRPr lang="en-US" kern="0" dirty="0">
                <a:solidFill>
                  <a:srgbClr val="FFFFFF"/>
                </a:solidFill>
                <a:latin typeface="Arial"/>
                <a:ea typeface="Arial"/>
                <a:cs typeface="Arial"/>
                <a:sym typeface="Arial"/>
                <a:rtl val="0"/>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39487" y="2732060"/>
              <a:ext cx="584652" cy="369882"/>
            </a:xfrm>
            <a:prstGeom prst="rect">
              <a:avLst/>
            </a:prstGeom>
          </p:spPr>
        </p:pic>
      </p:grpSp>
      <p:grpSp>
        <p:nvGrpSpPr>
          <p:cNvPr id="14" name="Group 13"/>
          <p:cNvGrpSpPr/>
          <p:nvPr/>
        </p:nvGrpSpPr>
        <p:grpSpPr>
          <a:xfrm>
            <a:off x="480964" y="3371124"/>
            <a:ext cx="8640968" cy="760817"/>
            <a:chOff x="480964" y="3371120"/>
            <a:chExt cx="8640968" cy="760817"/>
          </a:xfrm>
        </p:grpSpPr>
        <p:grpSp>
          <p:nvGrpSpPr>
            <p:cNvPr id="9" name="Group 8"/>
            <p:cNvGrpSpPr/>
            <p:nvPr/>
          </p:nvGrpSpPr>
          <p:grpSpPr>
            <a:xfrm>
              <a:off x="480964" y="3507624"/>
              <a:ext cx="7010635" cy="591185"/>
              <a:chOff x="480960" y="3507619"/>
              <a:chExt cx="7010635" cy="591185"/>
            </a:xfrm>
          </p:grpSpPr>
          <p:sp>
            <p:nvSpPr>
              <p:cNvPr id="6" name="Shape 789"/>
              <p:cNvSpPr/>
              <p:nvPr/>
            </p:nvSpPr>
            <p:spPr>
              <a:xfrm>
                <a:off x="1560335" y="3507619"/>
                <a:ext cx="5931260" cy="591185"/>
              </a:xfrm>
              <a:prstGeom prst="roundRect">
                <a:avLst>
                  <a:gd name="adj" fmla="val 16667"/>
                </a:avLst>
              </a:prstGeom>
              <a:solidFill>
                <a:schemeClr val="accent2">
                  <a:lumMod val="50000"/>
                  <a:alpha val="68000"/>
                </a:schemeClr>
              </a:solidFill>
              <a:ln w="9525" cap="flat">
                <a:noFill/>
                <a:prstDash val="solid"/>
                <a:round/>
                <a:headEnd type="none" w="med" len="med"/>
                <a:tailEnd type="none" w="med" len="med"/>
              </a:ln>
            </p:spPr>
            <p:txBody>
              <a:bodyPr lIns="91425" tIns="45700" rIns="91425" bIns="45700" anchor="ctr" anchorCtr="0">
                <a:noAutofit/>
              </a:bodyPr>
              <a:lstStyle/>
              <a:p>
                <a:pPr algn="ctr" defTabSz="914400">
                  <a:buClr>
                    <a:srgbClr val="00685D"/>
                  </a:buClr>
                  <a:buSzPct val="25000"/>
                  <a:buFont typeface="Arial"/>
                  <a:buNone/>
                </a:pPr>
                <a:r>
                  <a:rPr lang="en-US" sz="1400" kern="0" dirty="0">
                    <a:solidFill>
                      <a:srgbClr val="FFFFFF"/>
                    </a:solidFill>
                    <a:latin typeface="Arial"/>
                    <a:ea typeface="Arial"/>
                    <a:cs typeface="Arial"/>
                    <a:sym typeface="Arial"/>
                    <a:rtl val="0"/>
                  </a:rPr>
                  <a:t>4</a:t>
                </a:r>
                <a:r>
                  <a:rPr lang="en-US" kern="0" dirty="0" smtClean="0">
                    <a:solidFill>
                      <a:srgbClr val="FFFFFF"/>
                    </a:solidFill>
                    <a:latin typeface="Arial"/>
                    <a:ea typeface="Arial"/>
                    <a:cs typeface="Arial"/>
                    <a:sym typeface="Arial"/>
                    <a:rtl val="0"/>
                  </a:rPr>
                  <a:t>. Infrastructure</a:t>
                </a:r>
                <a:endParaRPr lang="en-US" kern="0" dirty="0">
                  <a:solidFill>
                    <a:srgbClr val="FFFFFF"/>
                  </a:solidFill>
                  <a:latin typeface="Arial"/>
                  <a:ea typeface="Arial"/>
                  <a:cs typeface="Arial"/>
                  <a:sym typeface="Arial"/>
                  <a:rtl val="0"/>
                </a:endParaRPr>
              </a:p>
            </p:txBody>
          </p:sp>
          <p:sp>
            <p:nvSpPr>
              <p:cNvPr id="39" name="TextBox 38"/>
              <p:cNvSpPr txBox="1"/>
              <p:nvPr/>
            </p:nvSpPr>
            <p:spPr>
              <a:xfrm>
                <a:off x="480960" y="3624069"/>
                <a:ext cx="1391058" cy="338554"/>
              </a:xfrm>
              <a:prstGeom prst="rect">
                <a:avLst/>
              </a:prstGeom>
              <a:noFill/>
            </p:spPr>
            <p:txBody>
              <a:bodyPr wrap="square" rtlCol="0">
                <a:spAutoFit/>
              </a:bodyPr>
              <a:lstStyle/>
              <a:p>
                <a:pP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grpSp>
        <p:pic>
          <p:nvPicPr>
            <p:cNvPr id="15" name="Picture 1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724663" y="3371120"/>
              <a:ext cx="709329" cy="709329"/>
            </a:xfrm>
            <a:prstGeom prst="rect">
              <a:avLst/>
            </a:prstGeom>
          </p:spPr>
        </p:pic>
        <p:pic>
          <p:nvPicPr>
            <p:cNvPr id="20" name="Picture 1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619250" y="3802000"/>
              <a:ext cx="890427" cy="296809"/>
            </a:xfrm>
            <a:prstGeom prst="rect">
              <a:avLst/>
            </a:prstGeom>
          </p:spPr>
        </p:pic>
        <p:pic>
          <p:nvPicPr>
            <p:cNvPr id="31" name="Picture 3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530747" y="3540752"/>
              <a:ext cx="591185" cy="591185"/>
            </a:xfrm>
            <a:prstGeom prst="rect">
              <a:avLst/>
            </a:prstGeom>
          </p:spPr>
        </p:pic>
      </p:grpSp>
      <p:cxnSp>
        <p:nvCxnSpPr>
          <p:cNvPr id="13" name="Straight Arrow Connector 12"/>
          <p:cNvCxnSpPr/>
          <p:nvPr/>
        </p:nvCxnSpPr>
        <p:spPr>
          <a:xfrm>
            <a:off x="5749644" y="1384983"/>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3362042" y="1384983"/>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5994416" y="2281462"/>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121905" y="2289094"/>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6331547" y="3188704"/>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2847119" y="3196336"/>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638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par>
                                <p:cTn id="9" presetID="12"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par>
                                <p:cTn id="13" presetID="1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ppt_y</p:attrName>
                                        </p:attrNameLst>
                                      </p:cBhvr>
                                      <p:tavLst>
                                        <p:tav tm="0">
                                          <p:val>
                                            <p:strVal val="#ppt_y-#ppt_h*1.125000"/>
                                          </p:val>
                                        </p:tav>
                                        <p:tav tm="100000">
                                          <p:val>
                                            <p:strVal val="#ppt_y"/>
                                          </p:val>
                                        </p:tav>
                                      </p:tavLst>
                                    </p:anim>
                                    <p:animEffect transition="in" filter="wipe(down)">
                                      <p:cBhvr>
                                        <p:cTn id="16" dur="500"/>
                                        <p:tgtEl>
                                          <p:spTgt spid="10"/>
                                        </p:tgtEl>
                                      </p:cBhvr>
                                    </p:animEffect>
                                  </p:childTnLst>
                                </p:cTn>
                              </p:par>
                              <p:par>
                                <p:cTn id="17" presetID="1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up)">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randombar(horizontal)">
                                      <p:cBhvr>
                                        <p:cTn id="25" dur="500"/>
                                        <p:tgtEl>
                                          <p:spTgt spid="13"/>
                                        </p:tgtEl>
                                      </p:cBhvr>
                                    </p:animEffect>
                                  </p:childTnLst>
                                </p:cTn>
                              </p:par>
                              <p:par>
                                <p:cTn id="26" presetID="14" presetClass="entr" presetSubtype="1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randombar(horizontal)">
                                      <p:cBhvr>
                                        <p:cTn id="28" dur="500"/>
                                        <p:tgtEl>
                                          <p:spTgt spid="36"/>
                                        </p:tgtEl>
                                      </p:cBhvr>
                                    </p:animEffect>
                                  </p:childTnLst>
                                </p:cTn>
                              </p:par>
                              <p:par>
                                <p:cTn id="29" presetID="14" presetClass="entr" presetSubtype="1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randombar(horizontal)">
                                      <p:cBhvr>
                                        <p:cTn id="31" dur="500"/>
                                        <p:tgtEl>
                                          <p:spTgt spid="37"/>
                                        </p:tgtEl>
                                      </p:cBhvr>
                                    </p:animEffect>
                                  </p:childTnLst>
                                </p:cTn>
                              </p:par>
                              <p:par>
                                <p:cTn id="32" presetID="14" presetClass="entr" presetSubtype="1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randombar(horizontal)">
                                      <p:cBhvr>
                                        <p:cTn id="34" dur="500"/>
                                        <p:tgtEl>
                                          <p:spTgt spid="38"/>
                                        </p:tgtEl>
                                      </p:cBhvr>
                                    </p:animEffect>
                                  </p:childTnLst>
                                </p:cTn>
                              </p:par>
                              <p:par>
                                <p:cTn id="35" presetID="14" presetClass="entr" presetSubtype="1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randombar(horizontal)">
                                      <p:cBhvr>
                                        <p:cTn id="37" dur="500"/>
                                        <p:tgtEl>
                                          <p:spTgt spid="40"/>
                                        </p:tgtEl>
                                      </p:cBhvr>
                                    </p:animEffect>
                                  </p:childTnLst>
                                </p:cTn>
                              </p:par>
                              <p:par>
                                <p:cTn id="38" presetID="14" presetClass="entr" presetSubtype="1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randombar(horizontal)">
                                      <p:cBhvr>
                                        <p:cTn id="40" dur="500"/>
                                        <p:tgtEl>
                                          <p:spTgt spid="4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randombar(horizontal)">
                                      <p:cBhvr>
                                        <p:cTn id="43" dur="500"/>
                                        <p:tgtEl>
                                          <p:spTgt spid="2"/>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randombar(horizontal)">
                                      <p:cBhvr>
                                        <p:cTn id="46" dur="500"/>
                                        <p:tgtEl>
                                          <p:spTgt spid="32"/>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randombar(horizontal)">
                                      <p:cBhvr>
                                        <p:cTn id="49" dur="500"/>
                                        <p:tgtEl>
                                          <p:spTgt spid="33"/>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p:tgtEl>
                                          <p:spTgt spid="21"/>
                                        </p:tgtEl>
                                        <p:attrNameLst>
                                          <p:attrName>ppt_x</p:attrName>
                                        </p:attrNameLst>
                                      </p:cBhvr>
                                      <p:tavLst>
                                        <p:tav tm="0">
                                          <p:val>
                                            <p:strVal val="#ppt_x-#ppt_w*1.125000"/>
                                          </p:val>
                                        </p:tav>
                                        <p:tav tm="100000">
                                          <p:val>
                                            <p:strVal val="#ppt_x"/>
                                          </p:val>
                                        </p:tav>
                                      </p:tavLst>
                                    </p:anim>
                                    <p:animEffect transition="in" filter="wipe(right)">
                                      <p:cBhvr>
                                        <p:cTn id="5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P spid="32" grpId="0"/>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366730"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defTabSz="914400"/>
            <a:r>
              <a:rPr lang="en-US" sz="3200" kern="0" dirty="0" smtClean="0">
                <a:solidFill>
                  <a:srgbClr val="33928A"/>
                </a:solidFill>
              </a:rPr>
              <a:t>Anatomy of a Cloud Native Platform</a:t>
            </a:r>
          </a:p>
        </p:txBody>
      </p:sp>
      <p:pic>
        <p:nvPicPr>
          <p:cNvPr id="42" name="Picture 4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5901" y="2538389"/>
            <a:ext cx="4343826" cy="198732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7454" y="733067"/>
            <a:ext cx="4378459" cy="1645299"/>
          </a:xfrm>
          <a:prstGeom prst="rect">
            <a:avLst/>
          </a:prstGeom>
        </p:spPr>
      </p:pic>
      <p:sp>
        <p:nvSpPr>
          <p:cNvPr id="44" name="Rectangle 43"/>
          <p:cNvSpPr/>
          <p:nvPr/>
        </p:nvSpPr>
        <p:spPr>
          <a:xfrm>
            <a:off x="409487" y="4661509"/>
            <a:ext cx="1851789" cy="307777"/>
          </a:xfrm>
          <a:prstGeom prst="rect">
            <a:avLst/>
          </a:prstGeom>
        </p:spPr>
        <p:txBody>
          <a:bodyPr wrap="none">
            <a:spAutoFit/>
          </a:bodyPr>
          <a:lstStyle/>
          <a:p>
            <a:r>
              <a:rPr lang="en-US" sz="1400" dirty="0">
                <a:solidFill>
                  <a:srgbClr val="FFFFFF"/>
                </a:solidFill>
                <a:latin typeface="Arial"/>
              </a:rPr>
              <a:t>https://</a:t>
            </a:r>
            <a:r>
              <a:rPr lang="en-US" sz="1400" dirty="0" err="1">
                <a:solidFill>
                  <a:srgbClr val="FFFFFF"/>
                </a:solidFill>
                <a:latin typeface="Arial"/>
              </a:rPr>
              <a:t>start.spring.io</a:t>
            </a:r>
            <a:r>
              <a:rPr lang="en-US" sz="1400" dirty="0">
                <a:solidFill>
                  <a:srgbClr val="FFFFFF"/>
                </a:solidFill>
                <a:latin typeface="Arial"/>
              </a:rPr>
              <a:t>/</a:t>
            </a:r>
          </a:p>
        </p:txBody>
      </p:sp>
      <p:sp>
        <p:nvSpPr>
          <p:cNvPr id="46" name="Right Brace 45"/>
          <p:cNvSpPr/>
          <p:nvPr/>
        </p:nvSpPr>
        <p:spPr>
          <a:xfrm rot="5400000">
            <a:off x="2404963" y="382893"/>
            <a:ext cx="160025" cy="4150970"/>
          </a:xfrm>
          <a:prstGeom prst="rightBrace">
            <a:avLst>
              <a:gd name="adj1" fmla="val 8333"/>
              <a:gd name="adj2" fmla="val 7748"/>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4D4D4D"/>
              </a:solidFill>
              <a:latin typeface="Arial"/>
            </a:endParaRPr>
          </a:p>
        </p:txBody>
      </p:sp>
      <p:sp>
        <p:nvSpPr>
          <p:cNvPr id="47" name="Shape 675"/>
          <p:cNvSpPr/>
          <p:nvPr/>
        </p:nvSpPr>
        <p:spPr>
          <a:xfrm>
            <a:off x="7174830" y="97605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defTabSz="914400">
              <a:defRPr>
                <a:solidFill>
                  <a:srgbClr val="000000"/>
                </a:solidFill>
                <a:uFillTx/>
              </a:defRPr>
            </a:pPr>
            <a:r>
              <a:rPr lang="en-US" sz="1400" b="1" kern="0" dirty="0" smtClean="0">
                <a:solidFill>
                  <a:srgbClr val="FFFFFF"/>
                </a:solidFill>
                <a:uFill>
                  <a:solidFill>
                    <a:srgbClr val="4D4D4D"/>
                  </a:solidFill>
                </a:uFill>
                <a:latin typeface="FreightSans Pro Medium"/>
                <a:ea typeface="Avenir Next Regular"/>
                <a:cs typeface="FreightSans Pro Medium"/>
                <a:sym typeface="Avenir Next Regular"/>
                <a:rtl val="0"/>
              </a:rPr>
              <a:t>Spring Cloud</a:t>
            </a:r>
          </a:p>
          <a:p>
            <a:pPr algn="ctr" defTabSz="914400">
              <a:defRPr>
                <a:solidFill>
                  <a:srgbClr val="000000"/>
                </a:solidFill>
                <a:uFillTx/>
              </a:defRPr>
            </a:pPr>
            <a:r>
              <a:rPr lang="en-US" sz="1400" b="1" kern="0" dirty="0" smtClean="0">
                <a:solidFill>
                  <a:srgbClr val="FFFFFF"/>
                </a:solidFill>
                <a:uFill>
                  <a:solidFill>
                    <a:srgbClr val="4D4D4D"/>
                  </a:solidFill>
                </a:uFill>
                <a:latin typeface="FreightSans Pro Medium"/>
                <a:ea typeface="Avenir Next Regular"/>
                <a:cs typeface="FreightSans Pro Medium"/>
                <a:sym typeface="Avenir Next Regular"/>
                <a:rtl val="0"/>
              </a:rPr>
              <a:t>Services</a:t>
            </a:r>
            <a:endParaRPr sz="1400" b="1" kern="0" dirty="0">
              <a:solidFill>
                <a:srgbClr val="FFFFFF"/>
              </a:solidFill>
              <a:uFill>
                <a:solidFill>
                  <a:srgbClr val="4D4D4D"/>
                </a:solidFill>
              </a:uFill>
              <a:latin typeface="FreightSans Pro Medium"/>
              <a:ea typeface="Avenir Next Regular"/>
              <a:cs typeface="FreightSans Pro Medium"/>
              <a:sym typeface="Avenir Next Regular"/>
              <a:rtl val="0"/>
            </a:endParaRPr>
          </a:p>
        </p:txBody>
      </p:sp>
      <p:pic>
        <p:nvPicPr>
          <p:cNvPr id="48" name="Picture 4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32182" y="767701"/>
            <a:ext cx="839636" cy="839636"/>
          </a:xfrm>
          <a:prstGeom prst="rect">
            <a:avLst/>
          </a:prstGeom>
        </p:spPr>
      </p:pic>
      <p:grpSp>
        <p:nvGrpSpPr>
          <p:cNvPr id="49" name="Group 663"/>
          <p:cNvGrpSpPr/>
          <p:nvPr/>
        </p:nvGrpSpPr>
        <p:grpSpPr>
          <a:xfrm>
            <a:off x="4921269" y="1867196"/>
            <a:ext cx="1137499" cy="675402"/>
            <a:chOff x="300761" y="0"/>
            <a:chExt cx="2138912" cy="1270000"/>
          </a:xfrm>
        </p:grpSpPr>
        <p:pic>
          <p:nvPicPr>
            <p:cNvPr id="50" name="pasted-image.png"/>
            <p:cNvPicPr/>
            <p:nvPr/>
          </p:nvPicPr>
          <p:blipFill>
            <a:blip r:embed="rId6"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51" name="Shape 662"/>
            <p:cNvSpPr/>
            <p:nvPr/>
          </p:nvSpPr>
          <p:spPr>
            <a:xfrm>
              <a:off x="1658423" y="259503"/>
              <a:ext cx="781250" cy="636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Config </a:t>
              </a:r>
              <a:endParaRPr lang="en-US" sz="1100" kern="0" dirty="0" smtClean="0">
                <a:solidFill>
                  <a:srgbClr val="FFFFFF"/>
                </a:solidFill>
                <a:uFill>
                  <a:solidFill>
                    <a:srgbClr val="4D4D4D"/>
                  </a:solidFill>
                </a:uFill>
                <a:latin typeface="FreightSans Pro Medium"/>
                <a:ea typeface="Avenir Next Regular"/>
                <a:cs typeface="FreightSans Pro Medium"/>
                <a:sym typeface="Avenir Next Regular"/>
                <a:rtl val="0"/>
              </a:endParaRPr>
            </a:p>
            <a:p>
              <a:pPr algn="ct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Server</a:t>
              </a:r>
              <a:endParaRPr sz="1100" kern="0" dirty="0">
                <a:solidFill>
                  <a:srgbClr val="FFFFFF"/>
                </a:solidFill>
                <a:uFill>
                  <a:solidFill>
                    <a:srgbClr val="4D4D4D"/>
                  </a:solidFill>
                </a:uFill>
                <a:latin typeface="FreightSans Pro Medium"/>
                <a:ea typeface="Avenir Next Regular"/>
                <a:cs typeface="FreightSans Pro Medium"/>
                <a:sym typeface="Avenir Next Regular"/>
                <a:rtl val="0"/>
              </a:endParaRPr>
            </a:p>
          </p:txBody>
        </p:sp>
      </p:grpSp>
      <p:grpSp>
        <p:nvGrpSpPr>
          <p:cNvPr id="52" name="Group 666"/>
          <p:cNvGrpSpPr/>
          <p:nvPr/>
        </p:nvGrpSpPr>
        <p:grpSpPr>
          <a:xfrm>
            <a:off x="6266053" y="1860149"/>
            <a:ext cx="1225064" cy="675402"/>
            <a:chOff x="300761" y="0"/>
            <a:chExt cx="2303570" cy="1270000"/>
          </a:xfrm>
        </p:grpSpPr>
        <p:pic>
          <p:nvPicPr>
            <p:cNvPr id="53" name="pasted-image.png"/>
            <p:cNvPicPr/>
            <p:nvPr/>
          </p:nvPicPr>
          <p:blipFill>
            <a:blip r:embed="rId7"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54" name="Shape 665"/>
            <p:cNvSpPr/>
            <p:nvPr/>
          </p:nvSpPr>
          <p:spPr>
            <a:xfrm>
              <a:off x="1631523" y="292152"/>
              <a:ext cx="972808" cy="636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Service </a:t>
              </a:r>
              <a:endParaRPr lang="en-US" sz="1100" kern="0" dirty="0" smtClean="0">
                <a:solidFill>
                  <a:srgbClr val="FFFFFF"/>
                </a:solidFill>
                <a:uFill>
                  <a:solidFill>
                    <a:srgbClr val="4D4D4D"/>
                  </a:solidFill>
                </a:uFill>
                <a:latin typeface="FreightSans Pro Medium"/>
                <a:ea typeface="Avenir Next Regular"/>
                <a:cs typeface="FreightSans Pro Medium"/>
                <a:sym typeface="Avenir Next Regular"/>
                <a:rtl val="0"/>
              </a:endParaRPr>
            </a:p>
            <a:p>
              <a:pPr algn="ct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Registry</a:t>
              </a:r>
              <a:endParaRPr sz="1100" kern="0" dirty="0">
                <a:solidFill>
                  <a:srgbClr val="FFFFFF"/>
                </a:solidFill>
                <a:uFill>
                  <a:solidFill>
                    <a:srgbClr val="4D4D4D"/>
                  </a:solidFill>
                </a:uFill>
                <a:latin typeface="FreightSans Pro Medium"/>
                <a:ea typeface="Avenir Next Regular"/>
                <a:cs typeface="FreightSans Pro Medium"/>
                <a:sym typeface="Avenir Next Regular"/>
                <a:rtl val="0"/>
              </a:endParaRPr>
            </a:p>
          </p:txBody>
        </p:sp>
      </p:grpSp>
      <p:grpSp>
        <p:nvGrpSpPr>
          <p:cNvPr id="55" name="Group 669"/>
          <p:cNvGrpSpPr/>
          <p:nvPr/>
        </p:nvGrpSpPr>
        <p:grpSpPr>
          <a:xfrm>
            <a:off x="7594909" y="1851828"/>
            <a:ext cx="1856659" cy="675401"/>
            <a:chOff x="522008" y="0"/>
            <a:chExt cx="3491193" cy="1270000"/>
          </a:xfrm>
        </p:grpSpPr>
        <p:pic>
          <p:nvPicPr>
            <p:cNvPr id="56" name="pasted-image.png"/>
            <p:cNvPicPr/>
            <p:nvPr/>
          </p:nvPicPr>
          <p:blipFill>
            <a:blip r:embed="rId8"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57" name="Shape 668"/>
            <p:cNvSpPr/>
            <p:nvPr/>
          </p:nvSpPr>
          <p:spPr>
            <a:xfrm>
              <a:off x="1886732" y="115740"/>
              <a:ext cx="2126469" cy="9549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Circuit </a:t>
              </a:r>
              <a:endParaRPr lang="en-US" sz="1100" kern="0" dirty="0" smtClean="0">
                <a:solidFill>
                  <a:srgbClr val="FFFFFF"/>
                </a:solidFill>
                <a:uFill>
                  <a:solidFill>
                    <a:srgbClr val="4D4D4D"/>
                  </a:solidFill>
                </a:uFill>
                <a:latin typeface="FreightSans Pro Medium"/>
                <a:ea typeface="Avenir Next Regular"/>
                <a:cs typeface="FreightSans Pro Medium"/>
                <a:sym typeface="Avenir Next Regular"/>
                <a:rtl val="0"/>
              </a:endParaRPr>
            </a:p>
            <a:p>
              <a:pP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Breaker </a:t>
              </a:r>
              <a:endParaRPr lang="en-US" sz="1100" kern="0" dirty="0" smtClean="0">
                <a:solidFill>
                  <a:srgbClr val="FFFFFF"/>
                </a:solidFill>
                <a:uFill>
                  <a:solidFill>
                    <a:srgbClr val="4D4D4D"/>
                  </a:solidFill>
                </a:uFill>
                <a:latin typeface="FreightSans Pro Medium"/>
                <a:ea typeface="Avenir Next Regular"/>
                <a:cs typeface="FreightSans Pro Medium"/>
                <a:sym typeface="Avenir Next Regular"/>
                <a:rtl val="0"/>
              </a:endParaRPr>
            </a:p>
            <a:p>
              <a:pP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Dashboard</a:t>
              </a:r>
              <a:endParaRPr sz="1100" kern="0" dirty="0">
                <a:solidFill>
                  <a:srgbClr val="FFFFFF"/>
                </a:solidFill>
                <a:uFill>
                  <a:solidFill>
                    <a:srgbClr val="4D4D4D"/>
                  </a:solidFill>
                </a:uFill>
                <a:latin typeface="FreightSans Pro Medium"/>
                <a:ea typeface="Avenir Next Regular"/>
                <a:cs typeface="FreightSans Pro Medium"/>
                <a:sym typeface="Avenir Next Regular"/>
                <a:rtl val="0"/>
              </a:endParaRPr>
            </a:p>
          </p:txBody>
        </p:sp>
      </p:grpSp>
      <p:sp>
        <p:nvSpPr>
          <p:cNvPr id="58" name="Rectangle 57"/>
          <p:cNvSpPr/>
          <p:nvPr/>
        </p:nvSpPr>
        <p:spPr>
          <a:xfrm>
            <a:off x="4893591" y="2734209"/>
            <a:ext cx="4095741" cy="646331"/>
          </a:xfrm>
          <a:prstGeom prst="rect">
            <a:avLst/>
          </a:prstGeom>
        </p:spPr>
        <p:txBody>
          <a:bodyPr wrap="square">
            <a:spAutoFit/>
          </a:bodyPr>
          <a:lstStyle/>
          <a:p>
            <a:pPr marL="285750" indent="-285750" defTabSz="914400">
              <a:buClr>
                <a:srgbClr val="FFFFFF"/>
              </a:buClr>
              <a:buFont typeface="Arial"/>
              <a:buChar char="•"/>
              <a:defRPr sz="1800">
                <a:solidFill>
                  <a:srgbClr val="000000"/>
                </a:solidFill>
                <a:uFillTx/>
              </a:defRPr>
            </a:pPr>
            <a:r>
              <a:rPr lang="en-US" sz="1200" kern="0" dirty="0" err="1" smtClean="0">
                <a:solidFill>
                  <a:srgbClr val="FFFFFF"/>
                </a:solidFill>
                <a:uFill>
                  <a:solidFill>
                    <a:srgbClr val="4D4D4D"/>
                  </a:solidFill>
                </a:uFill>
                <a:latin typeface="Arial"/>
                <a:ea typeface="Arial"/>
                <a:cs typeface="Arial"/>
                <a:sym typeface="Arial"/>
                <a:rtl val="0"/>
              </a:rPr>
              <a:t>Git</a:t>
            </a:r>
            <a:r>
              <a:rPr lang="en-US" sz="1200" kern="0" dirty="0" smtClean="0">
                <a:solidFill>
                  <a:srgbClr val="FFFFFF"/>
                </a:solidFill>
                <a:uFill>
                  <a:solidFill>
                    <a:srgbClr val="4D4D4D"/>
                  </a:solidFill>
                </a:uFill>
                <a:latin typeface="Arial"/>
                <a:ea typeface="Arial"/>
                <a:cs typeface="Arial"/>
                <a:sym typeface="Arial"/>
                <a:rtl val="0"/>
              </a:rPr>
              <a:t> </a:t>
            </a:r>
            <a:r>
              <a:rPr lang="en-US" sz="1200" kern="0" dirty="0">
                <a:solidFill>
                  <a:srgbClr val="FFFFFF"/>
                </a:solidFill>
                <a:uFill>
                  <a:solidFill>
                    <a:srgbClr val="4D4D4D"/>
                  </a:solidFill>
                </a:uFill>
                <a:latin typeface="Arial"/>
                <a:ea typeface="Arial"/>
                <a:cs typeface="Arial"/>
                <a:sym typeface="Arial"/>
                <a:rtl val="0"/>
              </a:rPr>
              <a:t>URL for </a:t>
            </a:r>
            <a:r>
              <a:rPr lang="en-US" sz="1200" kern="0" dirty="0" err="1">
                <a:solidFill>
                  <a:srgbClr val="FFFFFF"/>
                </a:solidFill>
                <a:uFill>
                  <a:solidFill>
                    <a:srgbClr val="4D4D4D"/>
                  </a:solidFill>
                </a:uFill>
                <a:latin typeface="Arial"/>
                <a:ea typeface="Arial"/>
                <a:cs typeface="Arial"/>
                <a:sym typeface="Arial"/>
                <a:rtl val="0"/>
              </a:rPr>
              <a:t>Config</a:t>
            </a:r>
            <a:r>
              <a:rPr lang="en-US" sz="1200" kern="0" dirty="0">
                <a:solidFill>
                  <a:srgbClr val="FFFFFF"/>
                </a:solidFill>
                <a:uFill>
                  <a:solidFill>
                    <a:srgbClr val="4D4D4D"/>
                  </a:solidFill>
                </a:uFill>
                <a:latin typeface="Arial"/>
                <a:ea typeface="Arial"/>
                <a:cs typeface="Arial"/>
                <a:sym typeface="Arial"/>
                <a:rtl val="0"/>
              </a:rPr>
              <a:t> </a:t>
            </a:r>
            <a:r>
              <a:rPr lang="en-US" sz="1200" kern="0" dirty="0" smtClean="0">
                <a:solidFill>
                  <a:srgbClr val="FFFFFF"/>
                </a:solidFill>
                <a:uFill>
                  <a:solidFill>
                    <a:srgbClr val="4D4D4D"/>
                  </a:solidFill>
                </a:uFill>
                <a:latin typeface="Arial"/>
                <a:ea typeface="Arial"/>
                <a:cs typeface="Arial"/>
                <a:sym typeface="Arial"/>
                <a:rtl val="0"/>
              </a:rPr>
              <a:t>Repository </a:t>
            </a:r>
            <a:r>
              <a:rPr lang="en-US" sz="1200" kern="0" dirty="0">
                <a:solidFill>
                  <a:srgbClr val="FFFFFF"/>
                </a:solidFill>
                <a:uFill>
                  <a:solidFill>
                    <a:srgbClr val="4D4D4D"/>
                  </a:solidFill>
                </a:uFill>
                <a:latin typeface="Arial"/>
                <a:ea typeface="Arial"/>
                <a:cs typeface="Arial"/>
                <a:sym typeface="Arial"/>
                <a:rtl val="0"/>
              </a:rPr>
              <a:t>provided via Service Dashboard (post-provisioning</a:t>
            </a:r>
            <a:r>
              <a:rPr lang="en-US" sz="1200" kern="0" dirty="0" smtClean="0">
                <a:solidFill>
                  <a:srgbClr val="FFFFFF"/>
                </a:solidFill>
                <a:uFill>
                  <a:solidFill>
                    <a:srgbClr val="4D4D4D"/>
                  </a:solidFill>
                </a:uFill>
                <a:latin typeface="Arial"/>
                <a:ea typeface="Arial"/>
                <a:cs typeface="Arial"/>
                <a:sym typeface="Arial"/>
                <a:rtl val="0"/>
              </a:rPr>
              <a:t>)</a:t>
            </a:r>
          </a:p>
          <a:p>
            <a:pPr marL="285750" indent="-285750" defTabSz="914400">
              <a:buClr>
                <a:srgbClr val="FFFFFF"/>
              </a:buClr>
              <a:buFont typeface="Arial"/>
              <a:buChar char="•"/>
              <a:defRPr sz="1800">
                <a:solidFill>
                  <a:srgbClr val="000000"/>
                </a:solidFill>
                <a:uFillTx/>
              </a:defRPr>
            </a:pPr>
            <a:r>
              <a:rPr lang="en-US" sz="1200" kern="0" dirty="0">
                <a:solidFill>
                  <a:srgbClr val="FFFFFF"/>
                </a:solidFill>
                <a:uFill>
                  <a:solidFill>
                    <a:srgbClr val="4D4D4D"/>
                  </a:solidFill>
                </a:uFill>
                <a:latin typeface="Arial"/>
                <a:ea typeface="Arial"/>
                <a:cs typeface="Arial"/>
                <a:sym typeface="Arial"/>
                <a:rtl val="0"/>
              </a:rPr>
              <a:t>Single </a:t>
            </a:r>
            <a:r>
              <a:rPr lang="en-US" sz="1200" kern="0" dirty="0" smtClean="0">
                <a:solidFill>
                  <a:srgbClr val="FFFFFF"/>
                </a:solidFill>
                <a:uFill>
                  <a:solidFill>
                    <a:srgbClr val="4D4D4D"/>
                  </a:solidFill>
                </a:uFill>
                <a:latin typeface="Arial"/>
                <a:ea typeface="Arial"/>
                <a:cs typeface="Arial"/>
                <a:sym typeface="Arial"/>
                <a:rtl val="0"/>
              </a:rPr>
              <a:t>tenant</a:t>
            </a:r>
            <a:r>
              <a:rPr lang="en-US" sz="1200" kern="0" dirty="0">
                <a:solidFill>
                  <a:srgbClr val="FFFFFF"/>
                </a:solidFill>
                <a:uFill>
                  <a:solidFill>
                    <a:srgbClr val="4D4D4D"/>
                  </a:solidFill>
                </a:uFill>
                <a:latin typeface="Arial"/>
                <a:ea typeface="Arial"/>
                <a:cs typeface="Arial"/>
                <a:sym typeface="Arial"/>
                <a:rtl val="0"/>
              </a:rPr>
              <a:t> </a:t>
            </a:r>
            <a:r>
              <a:rPr lang="en-US" sz="1200" kern="0" dirty="0" smtClean="0">
                <a:solidFill>
                  <a:srgbClr val="FFFFFF"/>
                </a:solidFill>
                <a:uFill>
                  <a:solidFill>
                    <a:srgbClr val="4D4D4D"/>
                  </a:solidFill>
                </a:uFill>
                <a:latin typeface="Arial"/>
                <a:ea typeface="Arial"/>
                <a:cs typeface="Arial"/>
                <a:sym typeface="Arial"/>
                <a:rtl val="0"/>
              </a:rPr>
              <a:t>&amp; Scoped </a:t>
            </a:r>
            <a:r>
              <a:rPr lang="en-US" sz="1200" kern="0" dirty="0">
                <a:solidFill>
                  <a:srgbClr val="FFFFFF"/>
                </a:solidFill>
                <a:uFill>
                  <a:solidFill>
                    <a:srgbClr val="4D4D4D"/>
                  </a:solidFill>
                </a:uFill>
                <a:latin typeface="Arial"/>
                <a:ea typeface="Arial"/>
                <a:cs typeface="Arial"/>
                <a:sym typeface="Arial"/>
                <a:rtl val="0"/>
              </a:rPr>
              <a:t>to CF </a:t>
            </a:r>
            <a:r>
              <a:rPr lang="en-US" sz="1200" kern="0" dirty="0" smtClean="0">
                <a:solidFill>
                  <a:srgbClr val="FFFFFF"/>
                </a:solidFill>
                <a:uFill>
                  <a:solidFill>
                    <a:srgbClr val="4D4D4D"/>
                  </a:solidFill>
                </a:uFill>
                <a:latin typeface="Arial"/>
                <a:ea typeface="Arial"/>
                <a:cs typeface="Arial"/>
                <a:sym typeface="Arial"/>
                <a:rtl val="0"/>
              </a:rPr>
              <a:t>space</a:t>
            </a:r>
            <a:endParaRPr lang="en-US" sz="1200" kern="0" dirty="0">
              <a:solidFill>
                <a:srgbClr val="FFFFFF"/>
              </a:solidFill>
              <a:uFill>
                <a:solidFill>
                  <a:srgbClr val="4D4D4D"/>
                </a:solidFill>
              </a:uFill>
              <a:latin typeface="Arial"/>
              <a:ea typeface="Arial"/>
              <a:cs typeface="Arial"/>
              <a:sym typeface="Arial"/>
              <a:rtl val="0"/>
            </a:endParaRPr>
          </a:p>
        </p:txBody>
      </p:sp>
      <p:sp>
        <p:nvSpPr>
          <p:cNvPr id="59" name="Right Brace 58"/>
          <p:cNvSpPr/>
          <p:nvPr/>
        </p:nvSpPr>
        <p:spPr>
          <a:xfrm rot="16200000" flipV="1">
            <a:off x="6861450" y="-353501"/>
            <a:ext cx="160025" cy="4150970"/>
          </a:xfrm>
          <a:prstGeom prst="rightBrace">
            <a:avLst>
              <a:gd name="adj1" fmla="val 8333"/>
              <a:gd name="adj2" fmla="val 57388"/>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4D4D4D"/>
              </a:solidFill>
              <a:latin typeface="Arial"/>
            </a:endParaRPr>
          </a:p>
        </p:txBody>
      </p:sp>
      <p:sp>
        <p:nvSpPr>
          <p:cNvPr id="60" name="Rectangle 59"/>
          <p:cNvSpPr/>
          <p:nvPr/>
        </p:nvSpPr>
        <p:spPr>
          <a:xfrm>
            <a:off x="4898171" y="3376384"/>
            <a:ext cx="4373470" cy="461665"/>
          </a:xfrm>
          <a:prstGeom prst="rect">
            <a:avLst/>
          </a:prstGeom>
        </p:spPr>
        <p:txBody>
          <a:bodyPr wrap="square">
            <a:spAutoFit/>
          </a:bodyPr>
          <a:lstStyle/>
          <a:p>
            <a:pPr marL="285750" indent="-285750" defTabSz="914400">
              <a:buClr>
                <a:srgbClr val="FFFFFF"/>
              </a:buClr>
              <a:buFont typeface="Arial"/>
              <a:buChar char="•"/>
            </a:pPr>
            <a:r>
              <a:rPr lang="en-US" sz="1200" kern="0" dirty="0">
                <a:solidFill>
                  <a:srgbClr val="FFFFFF"/>
                </a:solidFill>
                <a:uFill>
                  <a:solidFill>
                    <a:srgbClr val="4D4D4D"/>
                  </a:solidFill>
                </a:uFill>
                <a:latin typeface="Arial"/>
                <a:ea typeface="Arial"/>
                <a:cs typeface="Arial"/>
                <a:sym typeface="Arial"/>
                <a:rtl val="0"/>
              </a:rPr>
              <a:t>Service Registration &amp;</a:t>
            </a:r>
            <a:r>
              <a:rPr lang="en-US" sz="1200" kern="0" dirty="0" smtClean="0">
                <a:solidFill>
                  <a:srgbClr val="FFFFFF"/>
                </a:solidFill>
                <a:uFill>
                  <a:solidFill>
                    <a:srgbClr val="4D4D4D"/>
                  </a:solidFill>
                </a:uFill>
                <a:latin typeface="Arial"/>
                <a:ea typeface="Arial"/>
                <a:cs typeface="Arial"/>
                <a:sym typeface="Arial"/>
                <a:rtl val="0"/>
              </a:rPr>
              <a:t> </a:t>
            </a:r>
            <a:r>
              <a:rPr lang="en-US" sz="1200" kern="0" dirty="0">
                <a:solidFill>
                  <a:srgbClr val="FFFFFF"/>
                </a:solidFill>
                <a:uFill>
                  <a:solidFill>
                    <a:srgbClr val="4D4D4D"/>
                  </a:solidFill>
                </a:uFill>
                <a:latin typeface="Arial"/>
                <a:ea typeface="Arial"/>
                <a:cs typeface="Arial"/>
                <a:sym typeface="Arial"/>
                <a:rtl val="0"/>
              </a:rPr>
              <a:t>Discovery via Netflix OSS Eureka</a:t>
            </a:r>
          </a:p>
          <a:p>
            <a:pPr marL="285750" indent="-285750" defTabSz="914400">
              <a:buClr>
                <a:srgbClr val="FFFFFF"/>
              </a:buClr>
              <a:buFont typeface="Arial"/>
              <a:buChar char="•"/>
            </a:pPr>
            <a:r>
              <a:rPr lang="en-US" sz="1200" kern="0" dirty="0">
                <a:solidFill>
                  <a:srgbClr val="FFFFFF"/>
                </a:solidFill>
                <a:uFill>
                  <a:solidFill>
                    <a:srgbClr val="4D4D4D"/>
                  </a:solidFill>
                </a:uFill>
                <a:latin typeface="Arial"/>
                <a:ea typeface="Arial"/>
                <a:cs typeface="Arial"/>
                <a:sym typeface="Arial"/>
                <a:rtl val="0"/>
              </a:rPr>
              <a:t>Registration via CF Route</a:t>
            </a:r>
          </a:p>
        </p:txBody>
      </p:sp>
      <p:sp>
        <p:nvSpPr>
          <p:cNvPr id="61" name="Rectangle 60"/>
          <p:cNvSpPr/>
          <p:nvPr/>
        </p:nvSpPr>
        <p:spPr>
          <a:xfrm>
            <a:off x="4909716" y="3900667"/>
            <a:ext cx="4107224" cy="461665"/>
          </a:xfrm>
          <a:prstGeom prst="rect">
            <a:avLst/>
          </a:prstGeom>
        </p:spPr>
        <p:txBody>
          <a:bodyPr wrap="square">
            <a:spAutoFit/>
          </a:bodyPr>
          <a:lstStyle/>
          <a:p>
            <a:pPr marL="285750" indent="-285750" defTabSz="914400">
              <a:buClr>
                <a:srgbClr val="FFFFFF"/>
              </a:buClr>
              <a:buFont typeface="Arial"/>
              <a:buChar char="•"/>
            </a:pPr>
            <a:r>
              <a:rPr lang="en-US" sz="1200" kern="0" dirty="0">
                <a:solidFill>
                  <a:srgbClr val="FFFFFF"/>
                </a:solidFill>
                <a:uFill>
                  <a:solidFill>
                    <a:srgbClr val="4D4D4D"/>
                  </a:solidFill>
                </a:uFill>
                <a:latin typeface="Arial"/>
                <a:ea typeface="Arial"/>
                <a:cs typeface="Arial"/>
                <a:sym typeface="Arial"/>
                <a:rtl val="0"/>
              </a:rPr>
              <a:t>Netflix OSS Turbine + </a:t>
            </a:r>
            <a:r>
              <a:rPr lang="en-US" sz="1200" kern="0" dirty="0" err="1">
                <a:solidFill>
                  <a:srgbClr val="FFFFFF"/>
                </a:solidFill>
                <a:uFill>
                  <a:solidFill>
                    <a:srgbClr val="4D4D4D"/>
                  </a:solidFill>
                </a:uFill>
                <a:latin typeface="Arial"/>
                <a:ea typeface="Arial"/>
                <a:cs typeface="Arial"/>
                <a:sym typeface="Arial"/>
                <a:rtl val="0"/>
              </a:rPr>
              <a:t>Hystrix</a:t>
            </a:r>
            <a:r>
              <a:rPr lang="en-US" sz="1200" kern="0" dirty="0">
                <a:solidFill>
                  <a:srgbClr val="FFFFFF"/>
                </a:solidFill>
                <a:uFill>
                  <a:solidFill>
                    <a:srgbClr val="4D4D4D"/>
                  </a:solidFill>
                </a:uFill>
                <a:latin typeface="Arial"/>
                <a:ea typeface="Arial"/>
                <a:cs typeface="Arial"/>
                <a:sym typeface="Arial"/>
                <a:rtl val="0"/>
              </a:rPr>
              <a:t> Dashboard</a:t>
            </a:r>
          </a:p>
          <a:p>
            <a:pPr marL="285750" indent="-285750" defTabSz="914400">
              <a:buClr>
                <a:srgbClr val="FFFFFF"/>
              </a:buClr>
              <a:buFont typeface="Arial"/>
              <a:buChar char="•"/>
            </a:pPr>
            <a:r>
              <a:rPr lang="en-US" sz="1200" kern="0" dirty="0">
                <a:solidFill>
                  <a:srgbClr val="FFFFFF"/>
                </a:solidFill>
                <a:uFill>
                  <a:solidFill>
                    <a:srgbClr val="4D4D4D"/>
                  </a:solidFill>
                </a:uFill>
                <a:latin typeface="Arial"/>
                <a:ea typeface="Arial"/>
                <a:cs typeface="Arial"/>
                <a:sym typeface="Arial"/>
                <a:rtl val="0"/>
              </a:rPr>
              <a:t>Aggregation via AMQP (</a:t>
            </a:r>
            <a:r>
              <a:rPr lang="en-US" sz="1200" kern="0" dirty="0" err="1">
                <a:solidFill>
                  <a:srgbClr val="FFFFFF"/>
                </a:solidFill>
                <a:uFill>
                  <a:solidFill>
                    <a:srgbClr val="4D4D4D"/>
                  </a:solidFill>
                </a:uFill>
                <a:latin typeface="Arial"/>
                <a:ea typeface="Arial"/>
                <a:cs typeface="Arial"/>
                <a:sym typeface="Arial"/>
                <a:rtl val="0"/>
              </a:rPr>
              <a:t>RabbitMQ</a:t>
            </a:r>
            <a:r>
              <a:rPr lang="en-US" sz="1200" kern="0" dirty="0">
                <a:solidFill>
                  <a:srgbClr val="FFFFFF"/>
                </a:solidFill>
                <a:uFill>
                  <a:solidFill>
                    <a:srgbClr val="4D4D4D"/>
                  </a:solidFill>
                </a:uFill>
                <a:latin typeface="Arial"/>
                <a:ea typeface="Arial"/>
                <a:cs typeface="Arial"/>
                <a:sym typeface="Arial"/>
                <a:rtl val="0"/>
              </a:rPr>
              <a:t>)</a:t>
            </a:r>
          </a:p>
        </p:txBody>
      </p:sp>
      <p:cxnSp>
        <p:nvCxnSpPr>
          <p:cNvPr id="63" name="Straight Arrow Connector 62"/>
          <p:cNvCxnSpPr/>
          <p:nvPr/>
        </p:nvCxnSpPr>
        <p:spPr>
          <a:xfrm>
            <a:off x="4722093" y="1073727"/>
            <a:ext cx="1382855" cy="0"/>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723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p:tgtEl>
                                          <p:spTgt spid="46"/>
                                        </p:tgtEl>
                                        <p:attrNameLst>
                                          <p:attrName>ppt_y</p:attrName>
                                        </p:attrNameLst>
                                      </p:cBhvr>
                                      <p:tavLst>
                                        <p:tav tm="0">
                                          <p:val>
                                            <p:strVal val="#ppt_y+#ppt_h*1.125000"/>
                                          </p:val>
                                        </p:tav>
                                        <p:tav tm="100000">
                                          <p:val>
                                            <p:strVal val="#ppt_y"/>
                                          </p:val>
                                        </p:tav>
                                      </p:tavLst>
                                    </p:anim>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additive="base">
                                        <p:cTn id="17" dur="500"/>
                                        <p:tgtEl>
                                          <p:spTgt spid="63"/>
                                        </p:tgtEl>
                                        <p:attrNameLst>
                                          <p:attrName>ppt_x</p:attrName>
                                        </p:attrNameLst>
                                      </p:cBhvr>
                                      <p:tavLst>
                                        <p:tav tm="0">
                                          <p:val>
                                            <p:strVal val="#ppt_x-#ppt_w*1.125000"/>
                                          </p:val>
                                        </p:tav>
                                        <p:tav tm="100000">
                                          <p:val>
                                            <p:strVal val="#ppt_x"/>
                                          </p:val>
                                        </p:tav>
                                      </p:tavLst>
                                    </p:anim>
                                    <p:animEffect transition="in" filter="wipe(right)">
                                      <p:cBhvr>
                                        <p:cTn id="18" dur="500"/>
                                        <p:tgtEl>
                                          <p:spTgt spid="63"/>
                                        </p:tgtEl>
                                      </p:cBhvr>
                                    </p:animEffect>
                                  </p:childTnLst>
                                </p:cTn>
                              </p:par>
                              <p:par>
                                <p:cTn id="19" presetID="12" presetClass="entr" presetSubtype="8"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additive="base">
                                        <p:cTn id="21" dur="500"/>
                                        <p:tgtEl>
                                          <p:spTgt spid="48"/>
                                        </p:tgtEl>
                                        <p:attrNameLst>
                                          <p:attrName>ppt_x</p:attrName>
                                        </p:attrNameLst>
                                      </p:cBhvr>
                                      <p:tavLst>
                                        <p:tav tm="0">
                                          <p:val>
                                            <p:strVal val="#ppt_x-#ppt_w*1.125000"/>
                                          </p:val>
                                        </p:tav>
                                        <p:tav tm="100000">
                                          <p:val>
                                            <p:strVal val="#ppt_x"/>
                                          </p:val>
                                        </p:tav>
                                      </p:tavLst>
                                    </p:anim>
                                    <p:animEffect transition="in" filter="wipe(right)">
                                      <p:cBhvr>
                                        <p:cTn id="22" dur="500"/>
                                        <p:tgtEl>
                                          <p:spTgt spid="48"/>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p:tgtEl>
                                          <p:spTgt spid="47"/>
                                        </p:tgtEl>
                                        <p:attrNameLst>
                                          <p:attrName>ppt_x</p:attrName>
                                        </p:attrNameLst>
                                      </p:cBhvr>
                                      <p:tavLst>
                                        <p:tav tm="0">
                                          <p:val>
                                            <p:strVal val="#ppt_x-#ppt_w*1.125000"/>
                                          </p:val>
                                        </p:tav>
                                        <p:tav tm="100000">
                                          <p:val>
                                            <p:strVal val="#ppt_x"/>
                                          </p:val>
                                        </p:tav>
                                      </p:tavLst>
                                    </p:anim>
                                    <p:animEffect transition="in" filter="wipe(right)">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p:tgtEl>
                                          <p:spTgt spid="59"/>
                                        </p:tgtEl>
                                        <p:attrNameLst>
                                          <p:attrName>ppt_y</p:attrName>
                                        </p:attrNameLst>
                                      </p:cBhvr>
                                      <p:tavLst>
                                        <p:tav tm="0">
                                          <p:val>
                                            <p:strVal val="#ppt_y-#ppt_h*1.125000"/>
                                          </p:val>
                                        </p:tav>
                                        <p:tav tm="100000">
                                          <p:val>
                                            <p:strVal val="#ppt_y"/>
                                          </p:val>
                                        </p:tav>
                                      </p:tavLst>
                                    </p:anim>
                                    <p:animEffect transition="in" filter="wipe(down)">
                                      <p:cBhvr>
                                        <p:cTn id="32" dur="500"/>
                                        <p:tgtEl>
                                          <p:spTgt spid="59"/>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58" grpId="0"/>
      <p:bldP spid="59" grpId="0" animBg="1"/>
      <p:bldP spid="60" grpId="0"/>
      <p:bldP spid="6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Services</a:t>
            </a:r>
            <a:endParaRPr lang="en-US" dirty="0"/>
          </a:p>
        </p:txBody>
      </p:sp>
      <p:pic>
        <p:nvPicPr>
          <p:cNvPr id="7" name="Picture 6"/>
          <p:cNvPicPr>
            <a:picLocks noChangeAspect="1"/>
          </p:cNvPicPr>
          <p:nvPr/>
        </p:nvPicPr>
        <p:blipFill>
          <a:blip r:embed="rId2" cstate="print">
            <a:extLst>
              <a:ext uri="{BEBA8EAE-BF5A-486C-A8C5-ECC9F3942E4B}">
                <a14:imgProps xmlns:a14="http://schemas.microsoft.com/office/drawing/2010/main">
                  <a14:imgLayer r:embed="rId3">
                    <a14:imgEffect>
                      <a14:sharpenSoften amount="100000"/>
                    </a14:imgEffect>
                    <a14:imgEffect>
                      <a14:saturation sat="57000"/>
                    </a14:imgEffect>
                    <a14:imgEffect>
                      <a14:brightnessContrast bright="-4000" contrast="-26000"/>
                    </a14:imgEffect>
                  </a14:imgLayer>
                </a14:imgProps>
              </a:ext>
              <a:ext uri="{28A0092B-C50C-407E-A947-70E740481C1C}">
                <a14:useLocalDpi xmlns:a14="http://schemas.microsoft.com/office/drawing/2010/main"/>
              </a:ext>
            </a:extLst>
          </a:blip>
          <a:stretch>
            <a:fillRect/>
          </a:stretch>
        </p:blipFill>
        <p:spPr>
          <a:xfrm>
            <a:off x="195755" y="1155847"/>
            <a:ext cx="2232062" cy="1441352"/>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a:sp3d>
        </p:spPr>
      </p:pic>
      <p:sp>
        <p:nvSpPr>
          <p:cNvPr id="3" name="Rectangle 2"/>
          <p:cNvSpPr/>
          <p:nvPr/>
        </p:nvSpPr>
        <p:spPr>
          <a:xfrm>
            <a:off x="2605243" y="1155851"/>
            <a:ext cx="6081577" cy="3293209"/>
          </a:xfrm>
          <a:prstGeom prst="rect">
            <a:avLst/>
          </a:prstGeom>
        </p:spPr>
        <p:txBody>
          <a:bodyPr wrap="square">
            <a:spAutoFit/>
          </a:bodyPr>
          <a:lstStyle/>
          <a:p>
            <a:pPr marL="285750" indent="-285750">
              <a:buFont typeface="Arial"/>
              <a:buChar char="•"/>
            </a:pPr>
            <a:r>
              <a:rPr lang="en-US" sz="1600" dirty="0" smtClean="0">
                <a:solidFill>
                  <a:srgbClr val="FFFFFF"/>
                </a:solidFill>
              </a:rPr>
              <a:t>Spring Cloud Services - </a:t>
            </a:r>
            <a:r>
              <a:rPr lang="en-US" sz="1600" dirty="0" err="1" smtClean="0">
                <a:solidFill>
                  <a:srgbClr val="FFFFFF"/>
                </a:solidFill>
              </a:rPr>
              <a:t>Config</a:t>
            </a:r>
            <a:r>
              <a:rPr lang="en-US" sz="1600" dirty="0" smtClean="0">
                <a:solidFill>
                  <a:srgbClr val="FFFFFF"/>
                </a:solidFill>
              </a:rPr>
              <a:t> Server</a:t>
            </a:r>
          </a:p>
          <a:p>
            <a:endParaRPr lang="en-US" sz="1600" dirty="0">
              <a:solidFill>
                <a:srgbClr val="FFFFFF"/>
              </a:solidFill>
            </a:endParaRPr>
          </a:p>
          <a:p>
            <a:r>
              <a:rPr lang="en-US" sz="1600" dirty="0" smtClean="0">
                <a:solidFill>
                  <a:srgbClr val="FFFFFF"/>
                </a:solidFill>
              </a:rPr>
              <a:t>	</a:t>
            </a:r>
            <a:r>
              <a:rPr lang="en-US" sz="1600" dirty="0" smtClean="0">
                <a:solidFill>
                  <a:srgbClr val="FFFFFF"/>
                </a:solidFill>
                <a:hlinkClick r:id="rId4"/>
              </a:rPr>
              <a:t>https</a:t>
            </a:r>
            <a:r>
              <a:rPr lang="en-US" sz="1600" dirty="0">
                <a:solidFill>
                  <a:srgbClr val="FFFFFF"/>
                </a:solidFill>
                <a:hlinkClick r:id="rId4"/>
              </a:rPr>
              <a:t>://www.youtube.com/watch?v=</a:t>
            </a:r>
            <a:r>
              <a:rPr lang="en-US" sz="1600" dirty="0" smtClean="0">
                <a:solidFill>
                  <a:srgbClr val="FFFFFF"/>
                </a:solidFill>
                <a:hlinkClick r:id="rId4"/>
              </a:rPr>
              <a:t>bJvReWt2jLc</a:t>
            </a:r>
            <a:endParaRPr lang="en-US" sz="1600" dirty="0" smtClean="0">
              <a:solidFill>
                <a:srgbClr val="FFFFFF"/>
              </a:solidFill>
            </a:endParaRPr>
          </a:p>
          <a:p>
            <a:endParaRPr lang="en-US" sz="1600" dirty="0">
              <a:solidFill>
                <a:srgbClr val="FFFFFF"/>
              </a:solidFill>
            </a:endParaRPr>
          </a:p>
          <a:p>
            <a:pPr marL="285750" indent="-285750">
              <a:buFont typeface="Arial"/>
              <a:buChar char="•"/>
            </a:pPr>
            <a:r>
              <a:rPr lang="en-US" sz="1600" dirty="0">
                <a:solidFill>
                  <a:srgbClr val="FFFFFF"/>
                </a:solidFill>
              </a:rPr>
              <a:t>Spring Cloud Services - </a:t>
            </a:r>
            <a:r>
              <a:rPr lang="en-US" sz="1600" dirty="0" smtClean="0">
                <a:solidFill>
                  <a:srgbClr val="FFFFFF"/>
                </a:solidFill>
              </a:rPr>
              <a:t>Service Registry</a:t>
            </a:r>
          </a:p>
          <a:p>
            <a:endParaRPr lang="en-US" sz="1600" dirty="0" smtClean="0">
              <a:solidFill>
                <a:srgbClr val="FFFFFF"/>
              </a:solidFill>
            </a:endParaRPr>
          </a:p>
          <a:p>
            <a:r>
              <a:rPr lang="en-US" sz="1600" dirty="0" smtClean="0">
                <a:solidFill>
                  <a:srgbClr val="FFFFFF"/>
                </a:solidFill>
              </a:rPr>
              <a:t>	</a:t>
            </a:r>
            <a:r>
              <a:rPr lang="en-US" sz="1600" dirty="0" smtClean="0">
                <a:solidFill>
                  <a:srgbClr val="FFFFFF"/>
                </a:solidFill>
                <a:hlinkClick r:id="rId5"/>
              </a:rPr>
              <a:t>https</a:t>
            </a:r>
            <a:r>
              <a:rPr lang="en-US" sz="1600" dirty="0">
                <a:solidFill>
                  <a:srgbClr val="FFFFFF"/>
                </a:solidFill>
                <a:hlinkClick r:id="rId5"/>
              </a:rPr>
              <a:t>://www.youtube.com/watch?v=tnVNiRn-</a:t>
            </a:r>
            <a:r>
              <a:rPr lang="en-US" sz="1600" dirty="0" smtClean="0">
                <a:solidFill>
                  <a:srgbClr val="FFFFFF"/>
                </a:solidFill>
                <a:hlinkClick r:id="rId5"/>
              </a:rPr>
              <a:t>TLw</a:t>
            </a:r>
            <a:endParaRPr lang="en-US" sz="1600" dirty="0" smtClean="0">
              <a:solidFill>
                <a:srgbClr val="FFFFFF"/>
              </a:solidFill>
            </a:endParaRPr>
          </a:p>
          <a:p>
            <a:endParaRPr lang="en-US" sz="1600" dirty="0">
              <a:solidFill>
                <a:srgbClr val="FFFFFF"/>
              </a:solidFill>
            </a:endParaRPr>
          </a:p>
          <a:p>
            <a:pPr marL="285750" indent="-285750">
              <a:buFont typeface="Arial"/>
              <a:buChar char="•"/>
            </a:pPr>
            <a:r>
              <a:rPr lang="en-US" sz="1600" dirty="0">
                <a:solidFill>
                  <a:srgbClr val="FFFFFF"/>
                </a:solidFill>
              </a:rPr>
              <a:t>Spring Cloud Services - </a:t>
            </a:r>
            <a:r>
              <a:rPr lang="en-US" sz="1600" dirty="0" smtClean="0">
                <a:solidFill>
                  <a:srgbClr val="FFFFFF"/>
                </a:solidFill>
              </a:rPr>
              <a:t>Circuit Breaker</a:t>
            </a:r>
          </a:p>
          <a:p>
            <a:endParaRPr lang="en-US" sz="1600" dirty="0">
              <a:solidFill>
                <a:srgbClr val="FFFFFF"/>
              </a:solidFill>
            </a:endParaRPr>
          </a:p>
          <a:p>
            <a:r>
              <a:rPr lang="en-US" sz="1600" dirty="0">
                <a:solidFill>
                  <a:srgbClr val="FFFFFF"/>
                </a:solidFill>
              </a:rPr>
              <a:t>	</a:t>
            </a:r>
            <a:r>
              <a:rPr lang="en-US" sz="1600" dirty="0" smtClean="0">
                <a:solidFill>
                  <a:srgbClr val="FFFFFF"/>
                </a:solidFill>
                <a:hlinkClick r:id="rId6"/>
              </a:rPr>
              <a:t>https</a:t>
            </a:r>
            <a:r>
              <a:rPr lang="en-US" sz="1600" dirty="0">
                <a:solidFill>
                  <a:srgbClr val="FFFFFF"/>
                </a:solidFill>
                <a:hlinkClick r:id="rId6"/>
              </a:rPr>
              <a:t>://www.youtube.com/watch?v=</a:t>
            </a:r>
            <a:r>
              <a:rPr lang="en-US" sz="1600" dirty="0" smtClean="0">
                <a:solidFill>
                  <a:srgbClr val="FFFFFF"/>
                </a:solidFill>
                <a:hlinkClick r:id="rId6"/>
              </a:rPr>
              <a:t>Vd243GqrkMI</a:t>
            </a:r>
            <a:r>
              <a:rPr lang="en-US" sz="1600" dirty="0" smtClean="0">
                <a:solidFill>
                  <a:srgbClr val="FFFFFF"/>
                </a:solidFill>
              </a:rPr>
              <a:t> </a:t>
            </a:r>
          </a:p>
          <a:p>
            <a:endParaRPr lang="en-US" sz="1600" dirty="0">
              <a:solidFill>
                <a:srgbClr val="FFFFFF"/>
              </a:solidFill>
            </a:endParaRPr>
          </a:p>
          <a:p>
            <a:endParaRPr lang="en-US" sz="1600" dirty="0">
              <a:solidFill>
                <a:srgbClr val="FFFFFF"/>
              </a:solidFill>
            </a:endParaRPr>
          </a:p>
        </p:txBody>
      </p:sp>
    </p:spTree>
    <p:extLst>
      <p:ext uri="{BB962C8B-B14F-4D97-AF65-F5344CB8AC3E}">
        <p14:creationId xmlns:p14="http://schemas.microsoft.com/office/powerpoint/2010/main" val="328348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12" y="320040"/>
            <a:ext cx="8581738" cy="363558"/>
          </a:xfrm>
        </p:spPr>
        <p:txBody>
          <a:bodyPr/>
          <a:lstStyle/>
          <a:p>
            <a:r>
              <a:rPr lang="en-US" dirty="0" smtClean="0"/>
              <a:t>Spring Evangelizers – Josh Long &amp; K. </a:t>
            </a:r>
            <a:r>
              <a:rPr lang="en-US" dirty="0" err="1" smtClean="0"/>
              <a:t>Bastani</a:t>
            </a:r>
            <a:r>
              <a:rPr lang="en-US" dirty="0" smtClean="0"/>
              <a:t> </a:t>
            </a:r>
            <a:endParaRPr lang="en-US" dirty="0"/>
          </a:p>
        </p:txBody>
      </p:sp>
      <p:pic>
        <p:nvPicPr>
          <p:cNvPr id="4" name="Picture 3"/>
          <p:cNvPicPr>
            <a:picLocks noChangeAspect="1"/>
          </p:cNvPicPr>
          <p:nvPr/>
        </p:nvPicPr>
        <p:blipFill>
          <a:blip r:embed="rId2"/>
          <a:stretch>
            <a:fillRect/>
          </a:stretch>
        </p:blipFill>
        <p:spPr>
          <a:xfrm>
            <a:off x="457220" y="1095572"/>
            <a:ext cx="5338301" cy="322760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70062" y="1095569"/>
            <a:ext cx="1696570" cy="2446977"/>
          </a:xfrm>
          <a:prstGeom prst="rect">
            <a:avLst/>
          </a:prstGeom>
        </p:spPr>
      </p:pic>
      <p:sp>
        <p:nvSpPr>
          <p:cNvPr id="6" name="Rectangle 5"/>
          <p:cNvSpPr/>
          <p:nvPr/>
        </p:nvSpPr>
        <p:spPr>
          <a:xfrm>
            <a:off x="6593090" y="3584511"/>
            <a:ext cx="2093723" cy="738664"/>
          </a:xfrm>
          <a:prstGeom prst="rect">
            <a:avLst/>
          </a:prstGeom>
        </p:spPr>
        <p:txBody>
          <a:bodyPr wrap="square">
            <a:spAutoFit/>
          </a:bodyPr>
          <a:lstStyle/>
          <a:p>
            <a:pPr defTabSz="914400"/>
            <a:r>
              <a:rPr lang="en-US" sz="1400" kern="0" dirty="0" smtClean="0">
                <a:solidFill>
                  <a:srgbClr val="28746E"/>
                </a:solidFill>
                <a:latin typeface="Arial"/>
                <a:ea typeface="Arial"/>
                <a:cs typeface="Arial"/>
                <a:sym typeface="Arial"/>
                <a:rtl val="0"/>
              </a:rPr>
              <a:t>By Josh Long (@</a:t>
            </a:r>
            <a:r>
              <a:rPr lang="en-US" sz="1400" kern="0" dirty="0" err="1" smtClean="0">
                <a:solidFill>
                  <a:srgbClr val="28746E"/>
                </a:solidFill>
                <a:latin typeface="Arial"/>
                <a:ea typeface="Arial"/>
                <a:cs typeface="Arial"/>
                <a:sym typeface="Arial"/>
                <a:rtl val="0"/>
              </a:rPr>
              <a:t>starbuxman</a:t>
            </a:r>
            <a:r>
              <a:rPr lang="en-US" sz="1400" kern="0" dirty="0" smtClean="0">
                <a:solidFill>
                  <a:srgbClr val="28746E"/>
                </a:solidFill>
                <a:latin typeface="Arial"/>
                <a:ea typeface="Arial"/>
                <a:cs typeface="Arial"/>
                <a:sym typeface="Arial"/>
                <a:rtl val="0"/>
              </a:rPr>
              <a:t>) </a:t>
            </a:r>
          </a:p>
          <a:p>
            <a:pPr defTabSz="914400"/>
            <a:r>
              <a:rPr lang="en-US" sz="1400" kern="0" dirty="0" smtClean="0">
                <a:solidFill>
                  <a:srgbClr val="28746E"/>
                </a:solidFill>
                <a:latin typeface="Arial"/>
                <a:ea typeface="Arial"/>
                <a:cs typeface="Arial"/>
                <a:sym typeface="Arial"/>
                <a:rtl val="0"/>
              </a:rPr>
              <a:t>and Kenny </a:t>
            </a:r>
            <a:r>
              <a:rPr lang="en-US" sz="1400" kern="0" dirty="0" err="1" smtClean="0">
                <a:solidFill>
                  <a:srgbClr val="28746E"/>
                </a:solidFill>
                <a:latin typeface="Arial"/>
                <a:ea typeface="Arial"/>
                <a:cs typeface="Arial"/>
                <a:sym typeface="Arial"/>
                <a:rtl val="0"/>
              </a:rPr>
              <a:t>Bastani</a:t>
            </a:r>
            <a:endParaRPr lang="en-US" sz="1400" kern="0" dirty="0">
              <a:solidFill>
                <a:srgbClr val="28746E"/>
              </a:solidFill>
              <a:latin typeface="Arial"/>
              <a:ea typeface="Arial"/>
              <a:cs typeface="Arial"/>
              <a:sym typeface="Arial"/>
              <a:rtl val="0"/>
            </a:endParaRPr>
          </a:p>
        </p:txBody>
      </p:sp>
      <p:pic>
        <p:nvPicPr>
          <p:cNvPr id="8" name="Picture 7"/>
          <p:cNvPicPr>
            <a:picLocks noChangeAspect="1"/>
          </p:cNvPicPr>
          <p:nvPr/>
        </p:nvPicPr>
        <p:blipFill>
          <a:blip r:embed="rId4"/>
          <a:stretch>
            <a:fillRect/>
          </a:stretch>
        </p:blipFill>
        <p:spPr>
          <a:xfrm>
            <a:off x="3230864" y="2314266"/>
            <a:ext cx="3005332" cy="1699891"/>
          </a:xfrm>
          <a:prstGeom prst="rect">
            <a:avLst/>
          </a:prstGeom>
          <a:ln>
            <a:noFill/>
          </a:ln>
          <a:effectLst>
            <a:outerShdw blurRad="292100" dist="139700" dir="2700000" algn="tl" rotWithShape="0">
              <a:srgbClr val="333333">
                <a:alpha val="65000"/>
              </a:srgbClr>
            </a:outerShdw>
          </a:effectLst>
        </p:spPr>
      </p:pic>
      <p:cxnSp>
        <p:nvCxnSpPr>
          <p:cNvPr id="10" name="Straight Arrow Connector 9"/>
          <p:cNvCxnSpPr/>
          <p:nvPr/>
        </p:nvCxnSpPr>
        <p:spPr>
          <a:xfrm>
            <a:off x="2091658" y="3324714"/>
            <a:ext cx="1139206" cy="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165506" y="4012023"/>
            <a:ext cx="2630015" cy="200055"/>
          </a:xfrm>
          <a:prstGeom prst="rect">
            <a:avLst/>
          </a:prstGeom>
        </p:spPr>
        <p:txBody>
          <a:bodyPr wrap="square">
            <a:spAutoFit/>
          </a:bodyPr>
          <a:lstStyle/>
          <a:p>
            <a:r>
              <a:rPr lang="en-US" sz="700" i="1" dirty="0">
                <a:hlinkClick r:id="rId5"/>
              </a:rPr>
              <a:t>http://martinfowler.com/articles/</a:t>
            </a:r>
            <a:r>
              <a:rPr lang="en-US" sz="700" i="1" dirty="0" smtClean="0">
                <a:hlinkClick r:id="rId5"/>
              </a:rPr>
              <a:t>richardsonMaturityModel.html</a:t>
            </a:r>
            <a:r>
              <a:rPr lang="en-US" sz="700" i="1" dirty="0" smtClean="0"/>
              <a:t> </a:t>
            </a:r>
            <a:endParaRPr lang="en-US" sz="700" i="1" dirty="0"/>
          </a:p>
        </p:txBody>
      </p:sp>
    </p:spTree>
    <p:extLst>
      <p:ext uri="{BB962C8B-B14F-4D97-AF65-F5344CB8AC3E}">
        <p14:creationId xmlns:p14="http://schemas.microsoft.com/office/powerpoint/2010/main" val="3634747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Largest Open source </a:t>
            </a:r>
            <a:r>
              <a:rPr lang="en-US" dirty="0" err="1" smtClean="0"/>
              <a:t>PaaS</a:t>
            </a:r>
            <a:r>
              <a:rPr lang="en-US" dirty="0" smtClean="0"/>
              <a:t> Ecosystem</a:t>
            </a:r>
            <a:endParaRPr lang="en-US" dirty="0"/>
          </a:p>
        </p:txBody>
      </p:sp>
      <p:sp>
        <p:nvSpPr>
          <p:cNvPr id="2" name="Title 1"/>
          <p:cNvSpPr>
            <a:spLocks noGrp="1"/>
          </p:cNvSpPr>
          <p:nvPr>
            <p:ph type="title"/>
          </p:nvPr>
        </p:nvSpPr>
        <p:spPr/>
        <p:txBody>
          <a:bodyPr/>
          <a:lstStyle/>
          <a:p>
            <a:r>
              <a:rPr lang="en-US" dirty="0" smtClean="0"/>
              <a:t>Cloud Foundry Open Source Project</a:t>
            </a:r>
            <a:endParaRPr lang="en-US" dirty="0"/>
          </a:p>
        </p:txBody>
      </p:sp>
      <p:sp>
        <p:nvSpPr>
          <p:cNvPr id="5" name="Content Placeholder 4"/>
          <p:cNvSpPr>
            <a:spLocks noGrp="1"/>
          </p:cNvSpPr>
          <p:nvPr>
            <p:ph sz="quarter" idx="10"/>
          </p:nvPr>
        </p:nvSpPr>
        <p:spPr/>
        <p:txBody>
          <a:bodyPr/>
          <a:lstStyle/>
          <a:p>
            <a:r>
              <a:rPr lang="en-US" sz="1800" dirty="0" smtClean="0"/>
              <a:t>Cloud Foundry Foundation: Huge cross-section of the most important vendors  committed millions to the technology</a:t>
            </a:r>
          </a:p>
          <a:p>
            <a:endParaRPr lang="en-US" sz="1800" dirty="0" smtClean="0"/>
          </a:p>
          <a:p>
            <a:pPr>
              <a:buNone/>
            </a:pPr>
            <a:endParaRPr lang="en-US" sz="1800" dirty="0" smtClean="0"/>
          </a:p>
          <a:p>
            <a:endParaRPr lang="en-US" sz="1800" dirty="0" smtClean="0"/>
          </a:p>
          <a:p>
            <a:endParaRPr lang="en-US" sz="1800" dirty="0" smtClean="0"/>
          </a:p>
          <a:p>
            <a:r>
              <a:rPr lang="en-US" sz="1800" dirty="0" smtClean="0"/>
              <a:t>100k+ downloads of Cloud Foundry (OSS) software </a:t>
            </a:r>
            <a:br>
              <a:rPr lang="en-US" sz="1800" dirty="0" smtClean="0"/>
            </a:br>
            <a:r>
              <a:rPr lang="en-US" sz="1800" dirty="0" smtClean="0"/>
              <a:t>and tools</a:t>
            </a:r>
            <a:endParaRPr lang="en-US" sz="1800" dirty="0"/>
          </a:p>
        </p:txBody>
      </p:sp>
      <p:grpSp>
        <p:nvGrpSpPr>
          <p:cNvPr id="27" name="Group 26"/>
          <p:cNvGrpSpPr/>
          <p:nvPr/>
        </p:nvGrpSpPr>
        <p:grpSpPr>
          <a:xfrm>
            <a:off x="1531495" y="2185048"/>
            <a:ext cx="7185000" cy="1391822"/>
            <a:chOff x="698556" y="2208788"/>
            <a:chExt cx="8029808" cy="1708108"/>
          </a:xfrm>
        </p:grpSpPr>
        <p:sp>
          <p:nvSpPr>
            <p:cNvPr id="16" name="Rounded Rectangle 15"/>
            <p:cNvSpPr/>
            <p:nvPr/>
          </p:nvSpPr>
          <p:spPr>
            <a:xfrm>
              <a:off x="2971800" y="2208788"/>
              <a:ext cx="5756564" cy="1708108"/>
            </a:xfrm>
            <a:prstGeom prst="roundRect">
              <a:avLst/>
            </a:prstGeom>
            <a:no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srgbClr val="FFFFFF"/>
                </a:solidFill>
                <a:latin typeface="Arial"/>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66003" y="2339122"/>
              <a:ext cx="1351545" cy="452837"/>
            </a:xfrm>
            <a:prstGeom prst="rect">
              <a:avLst/>
            </a:prstGeom>
          </p:spPr>
        </p:pic>
        <p:pic>
          <p:nvPicPr>
            <p:cNvPr id="18" name="Picture 17"/>
            <p:cNvPicPr>
              <a:picLocks noChangeAspect="1"/>
            </p:cNvPicPr>
            <p:nvPr/>
          </p:nvPicPr>
          <p:blipFill>
            <a:blip r:embed="rId4" cstate="print"/>
            <a:stretch>
              <a:fillRect/>
            </a:stretch>
          </p:blipFill>
          <p:spPr>
            <a:xfrm>
              <a:off x="4196254" y="2357342"/>
              <a:ext cx="767632" cy="364625"/>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8556" y="2801452"/>
              <a:ext cx="607658" cy="400702"/>
            </a:xfrm>
            <a:prstGeom prst="rect">
              <a:avLst/>
            </a:prstGeom>
          </p:spPr>
        </p:pic>
        <p:pic>
          <p:nvPicPr>
            <p:cNvPr id="20" name="Picture 19"/>
            <p:cNvPicPr>
              <a:picLocks noChangeAspect="1"/>
            </p:cNvPicPr>
            <p:nvPr/>
          </p:nvPicPr>
          <p:blipFill>
            <a:blip r:embed="rId6" cstate="print"/>
            <a:stretch>
              <a:fillRect/>
            </a:stretch>
          </p:blipFill>
          <p:spPr>
            <a:xfrm>
              <a:off x="3149611" y="2954965"/>
              <a:ext cx="1187232" cy="264940"/>
            </a:xfrm>
            <a:prstGeom prst="rect">
              <a:avLst/>
            </a:prstGeom>
          </p:spPr>
        </p:pic>
        <p:pic>
          <p:nvPicPr>
            <p:cNvPr id="21" name="Picture 20"/>
            <p:cNvPicPr>
              <a:picLocks noChangeAspect="1"/>
            </p:cNvPicPr>
            <p:nvPr/>
          </p:nvPicPr>
          <p:blipFill>
            <a:blip r:embed="rId7" cstate="print"/>
            <a:stretch>
              <a:fillRect/>
            </a:stretch>
          </p:blipFill>
          <p:spPr>
            <a:xfrm>
              <a:off x="5156621" y="2216438"/>
              <a:ext cx="1113550" cy="602412"/>
            </a:xfrm>
            <a:prstGeom prst="rect">
              <a:avLst/>
            </a:prstGeom>
          </p:spPr>
        </p:pic>
        <p:pic>
          <p:nvPicPr>
            <p:cNvPr id="22" name="Picture 21"/>
            <p:cNvPicPr>
              <a:picLocks noChangeAspect="1"/>
            </p:cNvPicPr>
            <p:nvPr/>
          </p:nvPicPr>
          <p:blipFill>
            <a:blip r:embed="rId8" cstate="print"/>
            <a:stretch>
              <a:fillRect/>
            </a:stretch>
          </p:blipFill>
          <p:spPr>
            <a:xfrm>
              <a:off x="3130729" y="2213028"/>
              <a:ext cx="939344" cy="653001"/>
            </a:xfrm>
            <a:prstGeom prst="rect">
              <a:avLst/>
            </a:prstGeom>
          </p:spPr>
        </p:pic>
        <p:pic>
          <p:nvPicPr>
            <p:cNvPr id="23" name="Picture 22"/>
            <p:cNvPicPr>
              <a:picLocks noChangeAspect="1"/>
            </p:cNvPicPr>
            <p:nvPr/>
          </p:nvPicPr>
          <p:blipFill>
            <a:blip r:embed="rId9" cstate="print"/>
            <a:stretch>
              <a:fillRect/>
            </a:stretch>
          </p:blipFill>
          <p:spPr>
            <a:xfrm>
              <a:off x="6316577" y="2740991"/>
              <a:ext cx="814713" cy="488828"/>
            </a:xfrm>
            <a:prstGeom prst="rect">
              <a:avLst/>
            </a:prstGeom>
          </p:spPr>
        </p:pic>
        <p:pic>
          <p:nvPicPr>
            <p:cNvPr id="24" name="Picture 23"/>
            <p:cNvPicPr>
              <a:picLocks noChangeAspect="1"/>
            </p:cNvPicPr>
            <p:nvPr/>
          </p:nvPicPr>
          <p:blipFill>
            <a:blip r:embed="rId10" cstate="print"/>
            <a:stretch>
              <a:fillRect/>
            </a:stretch>
          </p:blipFill>
          <p:spPr>
            <a:xfrm>
              <a:off x="4721939" y="2783594"/>
              <a:ext cx="488331" cy="490511"/>
            </a:xfrm>
            <a:prstGeom prst="rect">
              <a:avLst/>
            </a:prstGeom>
          </p:spPr>
        </p:pic>
        <p:pic>
          <p:nvPicPr>
            <p:cNvPr id="26" name="Picture 25"/>
            <p:cNvPicPr>
              <a:picLocks noChangeAspect="1"/>
            </p:cNvPicPr>
            <p:nvPr/>
          </p:nvPicPr>
          <p:blipFill>
            <a:blip r:embed="rId11" cstate="print"/>
            <a:stretch>
              <a:fillRect/>
            </a:stretch>
          </p:blipFill>
          <p:spPr>
            <a:xfrm>
              <a:off x="6249815" y="2399986"/>
              <a:ext cx="1120010" cy="307567"/>
            </a:xfrm>
            <a:prstGeom prst="rect">
              <a:avLst/>
            </a:prstGeom>
          </p:spPr>
        </p:pic>
      </p:grpSp>
      <p:sp>
        <p:nvSpPr>
          <p:cNvPr id="30" name="Rounded Rectangle 29"/>
          <p:cNvSpPr/>
          <p:nvPr/>
        </p:nvSpPr>
        <p:spPr>
          <a:xfrm>
            <a:off x="450017" y="2196968"/>
            <a:ext cx="2946326" cy="1056905"/>
          </a:xfrm>
          <a:prstGeom prst="roundRect">
            <a:avLst/>
          </a:prstGeom>
          <a:no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srgbClr val="FFFFFF"/>
              </a:solidFill>
              <a:latin typeface="Arial"/>
            </a:endParaRPr>
          </a:p>
        </p:txBody>
      </p:sp>
      <p:pic>
        <p:nvPicPr>
          <p:cNvPr id="32" name="Picture 31"/>
          <p:cNvPicPr>
            <a:picLocks noChangeAspect="1"/>
          </p:cNvPicPr>
          <p:nvPr/>
        </p:nvPicPr>
        <p:blipFill>
          <a:blip r:embed="rId12" cstate="print"/>
          <a:stretch>
            <a:fillRect/>
          </a:stretch>
        </p:blipFill>
        <p:spPr>
          <a:xfrm>
            <a:off x="545379" y="2381542"/>
            <a:ext cx="783197" cy="143564"/>
          </a:xfrm>
          <a:prstGeom prst="rect">
            <a:avLst/>
          </a:prstGeom>
        </p:spPr>
      </p:pic>
      <p:pic>
        <p:nvPicPr>
          <p:cNvPr id="33" name="Picture 32"/>
          <p:cNvPicPr>
            <a:picLocks noChangeAspect="1"/>
          </p:cNvPicPr>
          <p:nvPr/>
        </p:nvPicPr>
        <p:blipFill>
          <a:blip r:embed="rId13" cstate="print"/>
          <a:stretch>
            <a:fillRect/>
          </a:stretch>
        </p:blipFill>
        <p:spPr>
          <a:xfrm>
            <a:off x="2383223" y="2741827"/>
            <a:ext cx="968763" cy="196766"/>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56859" y="2680901"/>
            <a:ext cx="613787" cy="248137"/>
          </a:xfrm>
          <a:prstGeom prst="rect">
            <a:avLst/>
          </a:prstGeom>
        </p:spPr>
      </p:pic>
      <p:pic>
        <p:nvPicPr>
          <p:cNvPr id="36" name="Picture 35"/>
          <p:cNvPicPr>
            <a:picLocks noChangeAspect="1"/>
          </p:cNvPicPr>
          <p:nvPr/>
        </p:nvPicPr>
        <p:blipFill>
          <a:blip r:embed="rId15" cstate="print"/>
          <a:stretch>
            <a:fillRect/>
          </a:stretch>
        </p:blipFill>
        <p:spPr>
          <a:xfrm>
            <a:off x="2182199" y="2388264"/>
            <a:ext cx="516539" cy="166007"/>
          </a:xfrm>
          <a:prstGeom prst="rect">
            <a:avLst/>
          </a:prstGeom>
        </p:spPr>
      </p:pic>
      <p:pic>
        <p:nvPicPr>
          <p:cNvPr id="39" name="Picture 38"/>
          <p:cNvPicPr>
            <a:picLocks noChangeAspect="1"/>
          </p:cNvPicPr>
          <p:nvPr/>
        </p:nvPicPr>
        <p:blipFill>
          <a:blip r:embed="rId16" cstate="print"/>
          <a:stretch>
            <a:fillRect/>
          </a:stretch>
        </p:blipFill>
        <p:spPr>
          <a:xfrm>
            <a:off x="2885933" y="2316329"/>
            <a:ext cx="410806" cy="330065"/>
          </a:xfrm>
          <a:prstGeom prst="rect">
            <a:avLst/>
          </a:prstGeom>
        </p:spPr>
      </p:pic>
      <p:pic>
        <p:nvPicPr>
          <p:cNvPr id="40" name="Picture 39"/>
          <p:cNvPicPr>
            <a:picLocks noChangeAspect="1"/>
          </p:cNvPicPr>
          <p:nvPr/>
        </p:nvPicPr>
        <p:blipFill>
          <a:blip r:embed="rId17" cstate="print"/>
          <a:stretch>
            <a:fillRect/>
          </a:stretch>
        </p:blipFill>
        <p:spPr>
          <a:xfrm>
            <a:off x="1410433" y="2345524"/>
            <a:ext cx="599425" cy="259693"/>
          </a:xfrm>
          <a:prstGeom prst="rect">
            <a:avLst/>
          </a:prstGeom>
        </p:spPr>
      </p:pic>
      <p:sp>
        <p:nvSpPr>
          <p:cNvPr id="41" name="TextBox 40"/>
          <p:cNvSpPr txBox="1"/>
          <p:nvPr/>
        </p:nvSpPr>
        <p:spPr>
          <a:xfrm>
            <a:off x="1061986" y="3147004"/>
            <a:ext cx="1599629"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sz="1200" b="1" i="1" kern="1200" dirty="0" smtClean="0">
                <a:solidFill>
                  <a:srgbClr val="000000"/>
                </a:solidFill>
                <a:latin typeface="Arial"/>
              </a:rPr>
              <a:t>Platinum members</a:t>
            </a:r>
          </a:p>
        </p:txBody>
      </p:sp>
      <p:sp>
        <p:nvSpPr>
          <p:cNvPr id="54" name="TextBox 53"/>
          <p:cNvSpPr txBox="1"/>
          <p:nvPr/>
        </p:nvSpPr>
        <p:spPr>
          <a:xfrm>
            <a:off x="5563457" y="3439776"/>
            <a:ext cx="130026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sz="1200" b="1" i="1" kern="1200" dirty="0" smtClean="0">
                <a:solidFill>
                  <a:srgbClr val="000000"/>
                </a:solidFill>
                <a:latin typeface="Arial"/>
              </a:rPr>
              <a:t>Gold members</a:t>
            </a:r>
          </a:p>
        </p:txBody>
      </p:sp>
      <p:pic>
        <p:nvPicPr>
          <p:cNvPr id="3" name="Picture 2"/>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705383" y="2681613"/>
            <a:ext cx="631205" cy="362848"/>
          </a:xfrm>
          <a:prstGeom prst="rect">
            <a:avLst/>
          </a:prstGeom>
        </p:spPr>
      </p:pic>
      <p:pic>
        <p:nvPicPr>
          <p:cNvPr id="6" name="Picture 5"/>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841452" y="3100958"/>
            <a:ext cx="889522" cy="388155"/>
          </a:xfrm>
          <a:prstGeom prst="rect">
            <a:avLst/>
          </a:prstGeom>
        </p:spPr>
      </p:pic>
      <p:pic>
        <p:nvPicPr>
          <p:cNvPr id="7" name="Picture 6"/>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836278" y="3049945"/>
            <a:ext cx="511811" cy="454412"/>
          </a:xfrm>
          <a:prstGeom prst="rect">
            <a:avLst/>
          </a:prstGeom>
        </p:spPr>
      </p:pic>
      <p:pic>
        <p:nvPicPr>
          <p:cNvPr id="8" name="Picture 7"/>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817425" y="3100979"/>
            <a:ext cx="761275" cy="284273"/>
          </a:xfrm>
          <a:prstGeom prst="rect">
            <a:avLst/>
          </a:prstGeom>
        </p:spPr>
      </p:pic>
      <p:pic>
        <p:nvPicPr>
          <p:cNvPr id="9" name="Picture 8"/>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779331" y="2680923"/>
            <a:ext cx="660053" cy="279409"/>
          </a:xfrm>
          <a:prstGeom prst="rect">
            <a:avLst/>
          </a:prstGeom>
        </p:spPr>
      </p:pic>
      <p:pic>
        <p:nvPicPr>
          <p:cNvPr id="10" name="Picture 9"/>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895735" y="3056801"/>
            <a:ext cx="694802" cy="478306"/>
          </a:xfrm>
          <a:prstGeom prst="rect">
            <a:avLst/>
          </a:prstGeom>
        </p:spPr>
      </p:pic>
      <p:pic>
        <p:nvPicPr>
          <p:cNvPr id="11" name="Picture 10"/>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7634849" y="3100959"/>
            <a:ext cx="918602" cy="293518"/>
          </a:xfrm>
          <a:prstGeom prst="rect">
            <a:avLst/>
          </a:prstGeom>
        </p:spPr>
      </p:pic>
    </p:spTree>
    <p:extLst>
      <p:ext uri="{BB962C8B-B14F-4D97-AF65-F5344CB8AC3E}">
        <p14:creationId xmlns:p14="http://schemas.microsoft.com/office/powerpoint/2010/main" val="384009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Largest Open source </a:t>
            </a:r>
            <a:r>
              <a:rPr lang="en-US" dirty="0" err="1" smtClean="0"/>
              <a:t>PaaS</a:t>
            </a:r>
            <a:r>
              <a:rPr lang="en-US" dirty="0" smtClean="0"/>
              <a:t> Ecosystem</a:t>
            </a:r>
            <a:endParaRPr lang="en-US" dirty="0"/>
          </a:p>
        </p:txBody>
      </p:sp>
      <p:sp>
        <p:nvSpPr>
          <p:cNvPr id="2" name="Title 1"/>
          <p:cNvSpPr>
            <a:spLocks noGrp="1"/>
          </p:cNvSpPr>
          <p:nvPr>
            <p:ph type="title"/>
          </p:nvPr>
        </p:nvSpPr>
        <p:spPr/>
        <p:txBody>
          <a:bodyPr/>
          <a:lstStyle/>
          <a:p>
            <a:r>
              <a:rPr lang="en-US" dirty="0" smtClean="0"/>
              <a:t>Cloud Foundry Open Source Project</a:t>
            </a:r>
            <a:endParaRPr lang="en-US" dirty="0"/>
          </a:p>
        </p:txBody>
      </p:sp>
      <p:sp>
        <p:nvSpPr>
          <p:cNvPr id="37" name="Rounded Rectangle 36"/>
          <p:cNvSpPr/>
          <p:nvPr/>
        </p:nvSpPr>
        <p:spPr>
          <a:xfrm>
            <a:off x="296552" y="1270116"/>
            <a:ext cx="5203388" cy="3047712"/>
          </a:xfrm>
          <a:prstGeom prst="roundRect">
            <a:avLst/>
          </a:prstGeom>
          <a:no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srgbClr val="FFFFFF"/>
              </a:solidFill>
              <a:latin typeface="Arial"/>
            </a:endParaRPr>
          </a:p>
        </p:txBody>
      </p:sp>
      <p:sp>
        <p:nvSpPr>
          <p:cNvPr id="50" name="TextBox 49"/>
          <p:cNvSpPr txBox="1"/>
          <p:nvPr/>
        </p:nvSpPr>
        <p:spPr>
          <a:xfrm>
            <a:off x="2180069" y="4188689"/>
            <a:ext cx="1360380"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sz="1200" b="1" i="1" kern="1200" dirty="0" smtClean="0">
                <a:solidFill>
                  <a:srgbClr val="000000"/>
                </a:solidFill>
                <a:latin typeface="Arial"/>
              </a:rPr>
              <a:t>Silver </a:t>
            </a:r>
            <a:r>
              <a:rPr lang="en-US" sz="1200" b="1" i="1" kern="1200" dirty="0">
                <a:solidFill>
                  <a:srgbClr val="000000"/>
                </a:solidFill>
                <a:latin typeface="Arial"/>
              </a:rPr>
              <a:t>M</a:t>
            </a:r>
            <a:r>
              <a:rPr lang="en-US" sz="1200" b="1" i="1" kern="1200" dirty="0" smtClean="0">
                <a:solidFill>
                  <a:srgbClr val="000000"/>
                </a:solidFill>
                <a:latin typeface="Arial"/>
              </a:rPr>
              <a:t>embers</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4239" y="1506812"/>
            <a:ext cx="4811280" cy="2629420"/>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20160" y="1270116"/>
            <a:ext cx="2978953" cy="1871668"/>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26763" y="3366236"/>
            <a:ext cx="1951799" cy="1022371"/>
          </a:xfrm>
          <a:prstGeom prst="rect">
            <a:avLst/>
          </a:prstGeom>
          <a:ln>
            <a:noFill/>
          </a:ln>
          <a:effectLst>
            <a:outerShdw blurRad="292100" dist="139700" dir="2700000" algn="tl" rotWithShape="0">
              <a:srgbClr val="333333">
                <a:alpha val="65000"/>
              </a:srgbClr>
            </a:outerShdw>
          </a:effectLst>
        </p:spPr>
      </p:pic>
      <p:pic>
        <p:nvPicPr>
          <p:cNvPr id="25" name="Picture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05537" y="3616567"/>
            <a:ext cx="993554" cy="6623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967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1"/>
            <a:ext cx="9144000" cy="5143491"/>
          </a:xfrm>
          <a:prstGeom prst="rect">
            <a:avLst/>
          </a:prstGeom>
        </p:spPr>
      </p:pic>
    </p:spTree>
    <p:extLst>
      <p:ext uri="{BB962C8B-B14F-4D97-AF65-F5344CB8AC3E}">
        <p14:creationId xmlns:p14="http://schemas.microsoft.com/office/powerpoint/2010/main" val="220254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ctrTitle"/>
          </p:nvPr>
        </p:nvSpPr>
        <p:spPr>
          <a:xfrm>
            <a:off x="1017587" y="1739950"/>
            <a:ext cx="6048376" cy="620683"/>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accent3"/>
              </a:buClr>
              <a:buSzPct val="25000"/>
              <a:buFont typeface="Arial"/>
              <a:buNone/>
            </a:pPr>
            <a:r>
              <a:rPr lang="en-US" sz="4400" b="0" i="0" u="none" strike="noStrike" cap="none" dirty="0" smtClean="0">
                <a:solidFill>
                  <a:schemeClr val="accent3"/>
                </a:solidFill>
                <a:latin typeface="Arial"/>
                <a:ea typeface="Arial"/>
                <a:cs typeface="Arial"/>
                <a:sym typeface="Arial"/>
                <a:rtl val="0"/>
              </a:rPr>
              <a:t>Services &amp; Solutions</a:t>
            </a:r>
            <a:endParaRPr lang="en-US" sz="4400" b="0" i="0" u="none" strike="noStrike" cap="none" dirty="0">
              <a:solidFill>
                <a:schemeClr val="accent3"/>
              </a:solidFill>
              <a:latin typeface="Arial"/>
              <a:ea typeface="Arial"/>
              <a:cs typeface="Arial"/>
              <a:sym typeface="Arial"/>
              <a:rtl val="0"/>
            </a:endParaRPr>
          </a:p>
        </p:txBody>
      </p:sp>
      <p:sp>
        <p:nvSpPr>
          <p:cNvPr id="480" name="Shape 480"/>
          <p:cNvSpPr txBox="1">
            <a:spLocks noGrp="1"/>
          </p:cNvSpPr>
          <p:nvPr>
            <p:ph type="body" idx="4294967295"/>
          </p:nvPr>
        </p:nvSpPr>
        <p:spPr>
          <a:xfrm>
            <a:off x="1026053" y="2447126"/>
            <a:ext cx="6048374" cy="562767"/>
          </a:xfrm>
          <a:prstGeom prst="rect">
            <a:avLst/>
          </a:prstGeom>
          <a:noFill/>
          <a:ln>
            <a:noFill/>
          </a:ln>
        </p:spPr>
        <p:txBody>
          <a:bodyPr lIns="0" tIns="0" rIns="0" bIns="0" anchor="t" anchorCtr="0">
            <a:noAutofit/>
          </a:bodyPr>
          <a:lstStyle/>
          <a:p>
            <a:pPr marL="228600" marR="0" lvl="0" indent="-228600" algn="l" rtl="0">
              <a:lnSpc>
                <a:spcPct val="100000"/>
              </a:lnSpc>
              <a:spcBef>
                <a:spcPts val="0"/>
              </a:spcBef>
              <a:spcAft>
                <a:spcPts val="0"/>
              </a:spcAft>
              <a:buClr>
                <a:srgbClr val="1C7B70"/>
              </a:buClr>
              <a:buSzPct val="25000"/>
              <a:buFont typeface="Arial"/>
              <a:buNone/>
            </a:pPr>
            <a:r>
              <a:rPr lang="en-US" sz="2800" dirty="0">
                <a:solidFill>
                  <a:schemeClr val="accent2"/>
                </a:solidFill>
              </a:rPr>
              <a:t>b</a:t>
            </a:r>
            <a:r>
              <a:rPr lang="en-US" sz="2800" b="0" i="0" u="none" strike="noStrike" cap="none" dirty="0" smtClean="0">
                <a:solidFill>
                  <a:schemeClr val="accent2"/>
                </a:solidFill>
                <a:latin typeface="Arial"/>
                <a:ea typeface="Arial"/>
                <a:cs typeface="Arial"/>
                <a:sym typeface="Arial"/>
                <a:rtl val="0"/>
              </a:rPr>
              <a:t>y Pivotal</a:t>
            </a:r>
            <a:endParaRPr sz="2800" b="0" i="0" u="none" strike="noStrike" cap="none" dirty="0">
              <a:solidFill>
                <a:schemeClr val="accent2"/>
              </a:solidFill>
              <a:latin typeface="Arial"/>
              <a:ea typeface="Arial"/>
              <a:cs typeface="Arial"/>
              <a:sym typeface="Arial"/>
              <a:rtl val="0"/>
            </a:endParaRPr>
          </a:p>
        </p:txBody>
      </p:sp>
    </p:spTree>
    <p:extLst>
      <p:ext uri="{BB962C8B-B14F-4D97-AF65-F5344CB8AC3E}">
        <p14:creationId xmlns:p14="http://schemas.microsoft.com/office/powerpoint/2010/main" val="19444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1998" y="4687153"/>
            <a:ext cx="7694336" cy="338554"/>
          </a:xfrm>
          <a:prstGeom prst="rect">
            <a:avLst/>
          </a:prstGeom>
        </p:spPr>
        <p:txBody>
          <a:bodyPr wrap="square">
            <a:spAutoFit/>
          </a:bodyPr>
          <a:lstStyle/>
          <a:p>
            <a:pPr defTabSz="457189"/>
            <a:r>
              <a:rPr lang="en-US" sz="1600" kern="1200" dirty="0" smtClean="0">
                <a:solidFill>
                  <a:srgbClr val="FFFFFF"/>
                </a:solidFill>
                <a:ea typeface="+mn-ea"/>
                <a:cs typeface="+mn-cs"/>
              </a:rPr>
              <a:t>12-factor Apps, CI/CD, TDD, Agile Solutions, PCF-based</a:t>
            </a:r>
            <a:endParaRPr lang="en-US" sz="1600" kern="1200" dirty="0">
              <a:solidFill>
                <a:srgbClr val="4D4D4D"/>
              </a:solidFill>
              <a:ea typeface="+mn-ea"/>
              <a:cs typeface="+mn-cs"/>
            </a:endParaRPr>
          </a:p>
        </p:txBody>
      </p:sp>
      <p:sp>
        <p:nvSpPr>
          <p:cNvPr id="4" name="TextBox 3"/>
          <p:cNvSpPr txBox="1"/>
          <p:nvPr/>
        </p:nvSpPr>
        <p:spPr>
          <a:xfrm>
            <a:off x="207522" y="977309"/>
            <a:ext cx="8936501" cy="900759"/>
          </a:xfrm>
          <a:prstGeom prst="rect">
            <a:avLst/>
          </a:prstGeom>
          <a:noFill/>
        </p:spPr>
        <p:txBody>
          <a:bodyPr wrap="square" rtlCol="0">
            <a:spAutoFit/>
          </a:bodyPr>
          <a:lstStyle/>
          <a:p>
            <a:pPr marL="285750" indent="-285750" defTabSz="457189">
              <a:lnSpc>
                <a:spcPct val="110000"/>
              </a:lnSpc>
              <a:buFont typeface="Arial"/>
              <a:buChar char="•"/>
            </a:pPr>
            <a:r>
              <a:rPr lang="en-US" sz="1600" kern="1200" dirty="0" smtClean="0">
                <a:solidFill>
                  <a:srgbClr val="FFFFFF"/>
                </a:solidFill>
                <a:ea typeface="+mn-ea"/>
                <a:cs typeface="+mn-cs"/>
              </a:rPr>
              <a:t>Two basic scenarios:</a:t>
            </a:r>
          </a:p>
          <a:p>
            <a:pPr marL="742950" lvl="1" indent="-285750" defTabSz="457189">
              <a:lnSpc>
                <a:spcPct val="110000"/>
              </a:lnSpc>
              <a:buFont typeface="Arial"/>
              <a:buChar char="•"/>
            </a:pPr>
            <a:r>
              <a:rPr lang="en-US" sz="1600" kern="1200" dirty="0" smtClean="0">
                <a:solidFill>
                  <a:srgbClr val="FFFFFF"/>
                </a:solidFill>
                <a:ea typeface="+mn-ea"/>
                <a:cs typeface="+mn-cs"/>
              </a:rPr>
              <a:t>"Greenfield"</a:t>
            </a:r>
          </a:p>
          <a:p>
            <a:pPr marL="742950" lvl="1" indent="-285750" defTabSz="457189">
              <a:lnSpc>
                <a:spcPct val="110000"/>
              </a:lnSpc>
              <a:buFont typeface="Arial"/>
              <a:buChar char="•"/>
            </a:pPr>
            <a:r>
              <a:rPr lang="en-US" sz="1600" kern="1200" dirty="0" smtClean="0">
                <a:solidFill>
                  <a:srgbClr val="FFFFFF"/>
                </a:solidFill>
                <a:ea typeface="+mn-ea"/>
                <a:cs typeface="+mn-cs"/>
              </a:rPr>
              <a:t>Monolith Migration</a:t>
            </a:r>
          </a:p>
        </p:txBody>
      </p:sp>
      <p:grpSp>
        <p:nvGrpSpPr>
          <p:cNvPr id="35" name="Group 34"/>
          <p:cNvGrpSpPr/>
          <p:nvPr/>
        </p:nvGrpSpPr>
        <p:grpSpPr>
          <a:xfrm>
            <a:off x="460054" y="963860"/>
            <a:ext cx="8450801" cy="3553784"/>
            <a:chOff x="460041" y="1285147"/>
            <a:chExt cx="8450801" cy="4738378"/>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371007" y="2629007"/>
              <a:ext cx="2637881" cy="1553871"/>
            </a:xfrm>
            <a:prstGeom prst="rect">
              <a:avLst/>
            </a:prstGeom>
            <a:scene3d>
              <a:camera prst="orthographicFront"/>
              <a:lightRig rig="threePt" dir="t"/>
            </a:scene3d>
            <a:sp3d>
              <a:bevelT/>
            </a:sp3d>
          </p:spPr>
        </p:pic>
        <p:sp>
          <p:nvSpPr>
            <p:cNvPr id="18" name="TextBox 17"/>
            <p:cNvSpPr txBox="1"/>
            <p:nvPr/>
          </p:nvSpPr>
          <p:spPr>
            <a:xfrm>
              <a:off x="5312443" y="1303050"/>
              <a:ext cx="3598399" cy="2645510"/>
            </a:xfrm>
            <a:prstGeom prst="rect">
              <a:avLst/>
            </a:prstGeom>
            <a:noFill/>
          </p:spPr>
          <p:txBody>
            <a:bodyPr wrap="square" rtlCol="0">
              <a:spAutoFit/>
            </a:bodyPr>
            <a:lstStyle/>
            <a:p>
              <a:pPr marL="285750" indent="-285750" defTabSz="457189">
                <a:lnSpc>
                  <a:spcPct val="110000"/>
                </a:lnSpc>
                <a:buFont typeface="Arial"/>
                <a:buChar char="•"/>
              </a:pPr>
              <a:r>
                <a:rPr lang="en-US" sz="1600" kern="1200" dirty="0" smtClean="0">
                  <a:solidFill>
                    <a:srgbClr val="FFFFFF"/>
                  </a:solidFill>
                  <a:ea typeface="+mn-ea"/>
                  <a:cs typeface="+mn-cs"/>
                </a:rPr>
                <a:t>Core hours (9AM – 6PM)</a:t>
              </a:r>
            </a:p>
            <a:p>
              <a:pPr marL="285750" indent="-285750" defTabSz="457189">
                <a:lnSpc>
                  <a:spcPct val="110000"/>
                </a:lnSpc>
                <a:buFont typeface="Arial"/>
                <a:buChar char="•"/>
              </a:pPr>
              <a:r>
                <a:rPr lang="en-US" sz="1600" kern="1200" dirty="0" smtClean="0">
                  <a:solidFill>
                    <a:srgbClr val="FFFFFF"/>
                  </a:solidFill>
                  <a:ea typeface="+mn-ea"/>
                  <a:cs typeface="+mn-cs"/>
                </a:rPr>
                <a:t>No work from home</a:t>
              </a:r>
            </a:p>
            <a:p>
              <a:pPr marL="285750" indent="-285750" defTabSz="457189">
                <a:lnSpc>
                  <a:spcPct val="110000"/>
                </a:lnSpc>
                <a:buFont typeface="Arial"/>
                <a:buChar char="•"/>
              </a:pPr>
              <a:r>
                <a:rPr lang="en-US" sz="1600" kern="1200" dirty="0" smtClean="0">
                  <a:solidFill>
                    <a:srgbClr val="FFFFFF"/>
                  </a:solidFill>
                  <a:ea typeface="+mn-ea"/>
                  <a:cs typeface="+mn-cs"/>
                </a:rPr>
                <a:t>No flextime</a:t>
              </a:r>
            </a:p>
            <a:p>
              <a:pPr marL="285750" indent="-285750" defTabSz="457189">
                <a:lnSpc>
                  <a:spcPct val="110000"/>
                </a:lnSpc>
                <a:buFont typeface="Arial"/>
                <a:buChar char="•"/>
              </a:pPr>
              <a:r>
                <a:rPr lang="en-US" sz="1600" kern="1200" dirty="0" smtClean="0">
                  <a:solidFill>
                    <a:srgbClr val="FFFFFF"/>
                  </a:solidFill>
                  <a:ea typeface="+mn-ea"/>
                  <a:cs typeface="+mn-cs"/>
                </a:rPr>
                <a:t>Short iterations</a:t>
              </a:r>
            </a:p>
            <a:p>
              <a:pPr marL="285750" indent="-285750" defTabSz="457189">
                <a:lnSpc>
                  <a:spcPct val="110000"/>
                </a:lnSpc>
                <a:buFont typeface="Arial"/>
                <a:buChar char="•"/>
              </a:pPr>
              <a:r>
                <a:rPr lang="en-US" sz="1600" kern="1200" dirty="0" smtClean="0">
                  <a:solidFill>
                    <a:srgbClr val="FFFFFF"/>
                  </a:solidFill>
                  <a:ea typeface="+mn-ea"/>
                  <a:cs typeface="+mn-cs"/>
                </a:rPr>
                <a:t>Paired programming</a:t>
              </a:r>
            </a:p>
            <a:p>
              <a:pPr marL="285750" indent="-285750" defTabSz="457189">
                <a:lnSpc>
                  <a:spcPct val="110000"/>
                </a:lnSpc>
                <a:buFont typeface="Arial"/>
                <a:buChar char="•"/>
              </a:pPr>
              <a:r>
                <a:rPr lang="en-US" sz="1600" kern="1200" dirty="0" smtClean="0">
                  <a:solidFill>
                    <a:srgbClr val="FFFFFF"/>
                  </a:solidFill>
                  <a:ea typeface="+mn-ea"/>
                  <a:cs typeface="+mn-cs"/>
                </a:rPr>
                <a:t>Test Driven Development</a:t>
              </a:r>
            </a:p>
            <a:p>
              <a:pPr marL="285750" indent="-285750" defTabSz="457189">
                <a:lnSpc>
                  <a:spcPct val="110000"/>
                </a:lnSpc>
                <a:buFont typeface="Arial"/>
                <a:buChar char="•"/>
              </a:pPr>
              <a:r>
                <a:rPr lang="en-US" sz="1600" kern="1200" dirty="0" smtClean="0">
                  <a:solidFill>
                    <a:srgbClr val="FFFFFF"/>
                  </a:solidFill>
                  <a:ea typeface="+mn-ea"/>
                  <a:cs typeface="+mn-cs"/>
                </a:rPr>
                <a:t>Pivotal Tracker</a:t>
              </a:r>
              <a:endParaRPr lang="en-US" sz="1600" kern="1200" dirty="0">
                <a:solidFill>
                  <a:srgbClr val="FFFFFF"/>
                </a:solidFill>
                <a:ea typeface="+mn-ea"/>
                <a:cs typeface="+mn-cs"/>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0041" y="4182878"/>
              <a:ext cx="2637881" cy="1840647"/>
            </a:xfrm>
            <a:prstGeom prst="rect">
              <a:avLst/>
            </a:prstGeom>
            <a:scene3d>
              <a:camera prst="orthographicFront"/>
              <a:lightRig rig="threePt" dir="t"/>
            </a:scene3d>
            <a:sp3d>
              <a:bevelT/>
            </a:sp3d>
          </p:spPr>
        </p:pic>
        <p:sp>
          <p:nvSpPr>
            <p:cNvPr id="31" name="Rounded Rectangle 30"/>
            <p:cNvSpPr/>
            <p:nvPr/>
          </p:nvSpPr>
          <p:spPr>
            <a:xfrm>
              <a:off x="5208856" y="1285147"/>
              <a:ext cx="3690116" cy="2663413"/>
            </a:xfrm>
            <a:prstGeom prst="roundRect">
              <a:avLst>
                <a:gd name="adj" fmla="val 12963"/>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400" kern="1200">
                <a:solidFill>
                  <a:srgbClr val="FFFFFF"/>
                </a:solidFill>
                <a:latin typeface="Arial"/>
              </a:endParaRPr>
            </a:p>
          </p:txBody>
        </p:sp>
      </p:grpSp>
      <p:grpSp>
        <p:nvGrpSpPr>
          <p:cNvPr id="36" name="Group 35"/>
          <p:cNvGrpSpPr/>
          <p:nvPr/>
        </p:nvGrpSpPr>
        <p:grpSpPr>
          <a:xfrm>
            <a:off x="3311607" y="2961425"/>
            <a:ext cx="5599239" cy="1565184"/>
            <a:chOff x="3311603" y="3948544"/>
            <a:chExt cx="5599239" cy="2086910"/>
          </a:xfrm>
        </p:grpSpPr>
        <p:sp>
          <p:nvSpPr>
            <p:cNvPr id="29" name="Rectangle 28"/>
            <p:cNvSpPr/>
            <p:nvPr/>
          </p:nvSpPr>
          <p:spPr>
            <a:xfrm>
              <a:off x="3460306" y="4337213"/>
              <a:ext cx="4572000" cy="1698241"/>
            </a:xfrm>
            <a:prstGeom prst="rect">
              <a:avLst/>
            </a:prstGeom>
          </p:spPr>
          <p:txBody>
            <a:bodyPr>
              <a:spAutoFit/>
            </a:bodyPr>
            <a:lstStyle/>
            <a:p>
              <a:pPr marL="285750" indent="-285750" defTabSz="457189">
                <a:lnSpc>
                  <a:spcPct val="110000"/>
                </a:lnSpc>
                <a:buFont typeface="Arial"/>
                <a:buChar char="•"/>
              </a:pPr>
              <a:r>
                <a:rPr lang="en-US" sz="1400" kern="1200" dirty="0">
                  <a:solidFill>
                    <a:srgbClr val="FFFFFF"/>
                  </a:solidFill>
                  <a:ea typeface="+mn-ea"/>
                  <a:cs typeface="+mn-cs"/>
                </a:rPr>
                <a:t>Pair pressure</a:t>
              </a:r>
            </a:p>
            <a:p>
              <a:pPr marL="285750" indent="-285750" defTabSz="457189">
                <a:lnSpc>
                  <a:spcPct val="110000"/>
                </a:lnSpc>
                <a:buFont typeface="Arial"/>
                <a:buChar char="•"/>
              </a:pPr>
              <a:r>
                <a:rPr lang="en-US" sz="1400" kern="1200" dirty="0">
                  <a:solidFill>
                    <a:srgbClr val="FFFFFF"/>
                  </a:solidFill>
                  <a:ea typeface="+mn-ea"/>
                  <a:cs typeface="+mn-cs"/>
                </a:rPr>
                <a:t>No idling</a:t>
              </a:r>
            </a:p>
            <a:p>
              <a:pPr marL="285750" indent="-285750" defTabSz="457189">
                <a:lnSpc>
                  <a:spcPct val="110000"/>
                </a:lnSpc>
                <a:buFont typeface="Arial"/>
                <a:buChar char="•"/>
              </a:pPr>
              <a:r>
                <a:rPr lang="en-US" sz="1400" kern="1200" dirty="0">
                  <a:solidFill>
                    <a:srgbClr val="FFFFFF"/>
                  </a:solidFill>
                  <a:ea typeface="+mn-ea"/>
                  <a:cs typeface="+mn-cs"/>
                </a:rPr>
                <a:t>Limits distraction</a:t>
              </a:r>
            </a:p>
            <a:p>
              <a:pPr marL="285750" indent="-285750" defTabSz="457189">
                <a:lnSpc>
                  <a:spcPct val="110000"/>
                </a:lnSpc>
                <a:buFont typeface="Arial"/>
                <a:buChar char="•"/>
              </a:pPr>
              <a:r>
                <a:rPr lang="en-US" sz="1400" kern="1200" dirty="0">
                  <a:solidFill>
                    <a:srgbClr val="FFFFFF"/>
                  </a:solidFill>
                  <a:ea typeface="+mn-ea"/>
                  <a:cs typeface="+mn-cs"/>
                </a:rPr>
                <a:t>One airplane, two pilots, one cockpit.</a:t>
              </a:r>
            </a:p>
            <a:p>
              <a:pPr marL="285750" indent="-285750" defTabSz="457189">
                <a:lnSpc>
                  <a:spcPct val="110000"/>
                </a:lnSpc>
                <a:buFont typeface="Arial"/>
                <a:buChar char="•"/>
              </a:pPr>
              <a:r>
                <a:rPr lang="en-US" sz="1400" kern="1200" dirty="0">
                  <a:solidFill>
                    <a:srgbClr val="FFFFFF"/>
                  </a:solidFill>
                  <a:ea typeface="+mn-ea"/>
                  <a:cs typeface="+mn-cs"/>
                </a:rPr>
                <a:t>True Transformation</a:t>
              </a:r>
            </a:p>
          </p:txBody>
        </p:sp>
        <p:sp>
          <p:nvSpPr>
            <p:cNvPr id="30" name="Rectangle 29"/>
            <p:cNvSpPr/>
            <p:nvPr/>
          </p:nvSpPr>
          <p:spPr>
            <a:xfrm>
              <a:off x="6438116" y="4318901"/>
              <a:ext cx="2435284" cy="750290"/>
            </a:xfrm>
            <a:prstGeom prst="rect">
              <a:avLst/>
            </a:prstGeom>
          </p:spPr>
          <p:txBody>
            <a:bodyPr wrap="square">
              <a:spAutoFit/>
            </a:bodyPr>
            <a:lstStyle/>
            <a:p>
              <a:pPr marL="285750" indent="-285750" defTabSz="457189">
                <a:lnSpc>
                  <a:spcPct val="110000"/>
                </a:lnSpc>
                <a:buFont typeface="Arial"/>
                <a:buChar char="•"/>
              </a:pPr>
              <a:r>
                <a:rPr lang="en-US" sz="1400" kern="1200" dirty="0" smtClean="0">
                  <a:solidFill>
                    <a:srgbClr val="FFFFFF"/>
                  </a:solidFill>
                  <a:ea typeface="+mn-ea"/>
                  <a:cs typeface="+mn-cs"/>
                </a:rPr>
                <a:t>Quick start</a:t>
              </a:r>
              <a:endParaRPr lang="en-US" sz="1400" kern="1200" dirty="0">
                <a:solidFill>
                  <a:srgbClr val="FFFFFF"/>
                </a:solidFill>
                <a:ea typeface="+mn-ea"/>
                <a:cs typeface="+mn-cs"/>
              </a:endParaRPr>
            </a:p>
            <a:p>
              <a:pPr marL="285750" indent="-285750" defTabSz="457189">
                <a:lnSpc>
                  <a:spcPct val="110000"/>
                </a:lnSpc>
                <a:buFont typeface="Arial"/>
                <a:buChar char="•"/>
              </a:pPr>
              <a:r>
                <a:rPr lang="en-US" sz="1400" kern="1200" dirty="0" smtClean="0">
                  <a:solidFill>
                    <a:srgbClr val="FFFFFF"/>
                  </a:solidFill>
                  <a:ea typeface="+mn-ea"/>
                  <a:cs typeface="+mn-cs"/>
                </a:rPr>
                <a:t>Train the trainer</a:t>
              </a:r>
              <a:endParaRPr lang="en-US" sz="1400" kern="1200" dirty="0">
                <a:solidFill>
                  <a:srgbClr val="FFFFFF"/>
                </a:solidFill>
                <a:ea typeface="+mn-ea"/>
                <a:cs typeface="+mn-cs"/>
              </a:endParaRPr>
            </a:p>
          </p:txBody>
        </p:sp>
        <p:sp>
          <p:nvSpPr>
            <p:cNvPr id="32" name="Rounded Rectangle 31"/>
            <p:cNvSpPr/>
            <p:nvPr/>
          </p:nvSpPr>
          <p:spPr>
            <a:xfrm>
              <a:off x="3311603" y="4367628"/>
              <a:ext cx="5599239" cy="1653881"/>
            </a:xfrm>
            <a:prstGeom prst="roundRect">
              <a:avLst>
                <a:gd name="adj" fmla="val 12963"/>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400" kern="1200">
                <a:solidFill>
                  <a:srgbClr val="FFFFFF"/>
                </a:solidFill>
                <a:latin typeface="Arial"/>
              </a:endParaRPr>
            </a:p>
          </p:txBody>
        </p:sp>
        <p:cxnSp>
          <p:nvCxnSpPr>
            <p:cNvPr id="34" name="Straight Arrow Connector 33"/>
            <p:cNvCxnSpPr/>
            <p:nvPr/>
          </p:nvCxnSpPr>
          <p:spPr>
            <a:xfrm>
              <a:off x="6896205" y="3948544"/>
              <a:ext cx="0" cy="395344"/>
            </a:xfrm>
            <a:prstGeom prst="straightConnector1">
              <a:avLst/>
            </a:prstGeom>
            <a:ln w="57150" cmpd="sng">
              <a:solidFill>
                <a:srgbClr val="FFFFFF"/>
              </a:solidFill>
              <a:headEnd type="none"/>
              <a:tailEnd type="triangle"/>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grpSp>
      <p:pic>
        <p:nvPicPr>
          <p:cNvPr id="37" name="Picture 3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358" y="2224018"/>
            <a:ext cx="2417846" cy="606608"/>
          </a:xfrm>
          <a:prstGeom prst="rect">
            <a:avLst/>
          </a:prstGeom>
        </p:spPr>
      </p:pic>
      <p:sp>
        <p:nvSpPr>
          <p:cNvPr id="38" name="Rounded Rectangle 37"/>
          <p:cNvSpPr/>
          <p:nvPr/>
        </p:nvSpPr>
        <p:spPr>
          <a:xfrm>
            <a:off x="967619" y="1312983"/>
            <a:ext cx="1560286" cy="256632"/>
          </a:xfrm>
          <a:prstGeom prst="roundRect">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kern="1200">
              <a:solidFill>
                <a:srgbClr val="FFFFFF"/>
              </a:solidFill>
              <a:latin typeface="Arial"/>
            </a:endParaRPr>
          </a:p>
        </p:txBody>
      </p:sp>
      <p:sp>
        <p:nvSpPr>
          <p:cNvPr id="41" name="Title 1"/>
          <p:cNvSpPr>
            <a:spLocks noGrp="1"/>
          </p:cNvSpPr>
          <p:nvPr>
            <p:ph type="title"/>
          </p:nvPr>
        </p:nvSpPr>
        <p:spPr>
          <a:xfrm>
            <a:off x="147202" y="158445"/>
            <a:ext cx="8875716" cy="545020"/>
          </a:xfrm>
        </p:spPr>
        <p:txBody>
          <a:bodyPr/>
          <a:lstStyle/>
          <a:p>
            <a:r>
              <a:rPr lang="en-US" sz="2800" dirty="0" smtClean="0"/>
              <a:t>How &amp; Where to start with Cloud Architecture </a:t>
            </a:r>
            <a:endParaRPr lang="en-US" sz="2800" dirty="0"/>
          </a:p>
        </p:txBody>
      </p:sp>
    </p:spTree>
    <p:extLst>
      <p:ext uri="{BB962C8B-B14F-4D97-AF65-F5344CB8AC3E}">
        <p14:creationId xmlns:p14="http://schemas.microsoft.com/office/powerpoint/2010/main" val="60126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up)">
                                      <p:cBhvr>
                                        <p:cTn id="15" dur="500"/>
                                        <p:tgtEl>
                                          <p:spTgt spid="3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379486"/>
            <a:ext cx="9144000" cy="764033"/>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9913" y="173153"/>
            <a:ext cx="4219100" cy="215812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32795" y="1516280"/>
            <a:ext cx="670298" cy="437457"/>
          </a:xfrm>
          <a:prstGeom prst="rect">
            <a:avLst/>
          </a:prstGeom>
        </p:spPr>
      </p:pic>
      <p:sp>
        <p:nvSpPr>
          <p:cNvPr id="8" name="Rounded Rectangular Callout 7"/>
          <p:cNvSpPr/>
          <p:nvPr/>
        </p:nvSpPr>
        <p:spPr>
          <a:xfrm>
            <a:off x="701396" y="1393081"/>
            <a:ext cx="2208397" cy="636470"/>
          </a:xfrm>
          <a:prstGeom prst="wedgeRoundRectCallout">
            <a:avLst>
              <a:gd name="adj1" fmla="val 22085"/>
              <a:gd name="adj2" fmla="val -46194"/>
              <a:gd name="adj3" fmla="val 16667"/>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8 </a:t>
            </a:r>
            <a:r>
              <a:rPr lang="en-US" sz="1200" dirty="0" err="1" smtClean="0">
                <a:solidFill>
                  <a:srgbClr val="FFFFFF"/>
                </a:solidFill>
                <a:latin typeface="Arial"/>
              </a:rPr>
              <a:t>vCPUs</a:t>
            </a:r>
            <a:r>
              <a:rPr lang="en-US" sz="1200" dirty="0" smtClean="0">
                <a:solidFill>
                  <a:srgbClr val="FFFFFF"/>
                </a:solidFill>
                <a:latin typeface="Arial"/>
              </a:rPr>
              <a:t>    30GB RAM</a:t>
            </a:r>
          </a:p>
          <a:p>
            <a:pPr algn="ctr"/>
            <a:r>
              <a:rPr lang="en-US" sz="1200" dirty="0" smtClean="0">
                <a:solidFill>
                  <a:srgbClr val="FFFFFF"/>
                </a:solidFill>
                <a:latin typeface="Arial"/>
              </a:rPr>
              <a:t>2x 80GB SSD</a:t>
            </a:r>
          </a:p>
          <a:p>
            <a:pPr algn="ctr"/>
            <a:r>
              <a:rPr lang="en-US" sz="1200" dirty="0" smtClean="0">
                <a:solidFill>
                  <a:srgbClr val="FFFFFF"/>
                </a:solidFill>
                <a:latin typeface="Arial"/>
              </a:rPr>
              <a:t>High Network Performance</a:t>
            </a:r>
          </a:p>
        </p:txBody>
      </p:sp>
      <p:sp>
        <p:nvSpPr>
          <p:cNvPr id="9" name="TextBox 8"/>
          <p:cNvSpPr txBox="1"/>
          <p:nvPr/>
        </p:nvSpPr>
        <p:spPr>
          <a:xfrm>
            <a:off x="2355820" y="154220"/>
            <a:ext cx="1297476" cy="307777"/>
          </a:xfrm>
          <a:prstGeom prst="rect">
            <a:avLst/>
          </a:prstGeom>
          <a:noFill/>
        </p:spPr>
        <p:txBody>
          <a:bodyPr wrap="none" rtlCol="0">
            <a:spAutoFit/>
          </a:bodyPr>
          <a:lstStyle/>
          <a:p>
            <a:pPr algn="ctr"/>
            <a:r>
              <a:rPr lang="en-US" sz="1400" dirty="0" smtClean="0">
                <a:solidFill>
                  <a:srgbClr val="008881"/>
                </a:solidFill>
                <a:latin typeface="Arial"/>
              </a:rPr>
              <a:t>&lt; $2 for 24hrs</a:t>
            </a:r>
          </a:p>
        </p:txBody>
      </p:sp>
      <p:grpSp>
        <p:nvGrpSpPr>
          <p:cNvPr id="19" name="Group 18"/>
          <p:cNvGrpSpPr/>
          <p:nvPr/>
        </p:nvGrpSpPr>
        <p:grpSpPr>
          <a:xfrm>
            <a:off x="4821604" y="608237"/>
            <a:ext cx="4175527" cy="1569721"/>
            <a:chOff x="246781" y="839282"/>
            <a:chExt cx="4175527" cy="1569721"/>
          </a:xfrm>
        </p:grpSpPr>
        <p:sp>
          <p:nvSpPr>
            <p:cNvPr id="20" name="Rectangle 19"/>
            <p:cNvSpPr/>
            <p:nvPr/>
          </p:nvSpPr>
          <p:spPr>
            <a:xfrm>
              <a:off x="246781" y="839282"/>
              <a:ext cx="4175527" cy="646331"/>
            </a:xfrm>
            <a:prstGeom prst="rect">
              <a:avLst/>
            </a:prstGeom>
          </p:spPr>
          <p:txBody>
            <a:bodyPr wrap="square">
              <a:spAutoFit/>
            </a:bodyPr>
            <a:lstStyle/>
            <a:p>
              <a:r>
                <a:rPr lang="en-US" i="1" dirty="0" smtClean="0">
                  <a:solidFill>
                    <a:srgbClr val="4D4D4D"/>
                  </a:solidFill>
                  <a:latin typeface="Arial"/>
                </a:rPr>
                <a:t>"Cloud </a:t>
              </a:r>
              <a:r>
                <a:rPr lang="en-US" i="1" dirty="0">
                  <a:solidFill>
                    <a:srgbClr val="4D4D4D"/>
                  </a:solidFill>
                  <a:latin typeface="Arial"/>
                </a:rPr>
                <a:t>is about how you do computing, not where you do </a:t>
              </a:r>
              <a:r>
                <a:rPr lang="en-US" i="1" dirty="0" smtClean="0">
                  <a:solidFill>
                    <a:srgbClr val="4D4D4D"/>
                  </a:solidFill>
                  <a:latin typeface="Arial"/>
                </a:rPr>
                <a:t>computing"</a:t>
              </a:r>
              <a:endParaRPr lang="en-US" i="1" dirty="0">
                <a:solidFill>
                  <a:srgbClr val="4D4D4D"/>
                </a:solidFill>
                <a:latin typeface="Arial"/>
              </a:endParaRPr>
            </a:p>
          </p:txBody>
        </p:sp>
        <p:sp>
          <p:nvSpPr>
            <p:cNvPr id="21" name="TextBox 20"/>
            <p:cNvSpPr txBox="1"/>
            <p:nvPr/>
          </p:nvSpPr>
          <p:spPr>
            <a:xfrm>
              <a:off x="1911888" y="1762672"/>
              <a:ext cx="2510420" cy="646331"/>
            </a:xfrm>
            <a:prstGeom prst="rect">
              <a:avLst/>
            </a:prstGeom>
          </p:spPr>
          <p:txBody>
            <a:bodyPr wrap="square">
              <a:spAutoFit/>
            </a:bodyPr>
            <a:lstStyle>
              <a:defPPr>
                <a:defRPr lang="en-US"/>
              </a:defPPr>
              <a:lvl1pPr>
                <a:defRPr i="1"/>
              </a:lvl1pPr>
            </a:lstStyle>
            <a:p>
              <a:r>
                <a:rPr lang="en-US" sz="1200" dirty="0">
                  <a:solidFill>
                    <a:srgbClr val="4D4D4D"/>
                  </a:solidFill>
                  <a:latin typeface="Arial"/>
                </a:rPr>
                <a:t>Paul Maritz</a:t>
              </a:r>
              <a:r>
                <a:rPr lang="en-US" sz="1200" dirty="0" smtClean="0">
                  <a:solidFill>
                    <a:srgbClr val="4D4D4D"/>
                  </a:solidFill>
                  <a:latin typeface="Arial"/>
                </a:rPr>
                <a:t>,</a:t>
              </a:r>
            </a:p>
            <a:p>
              <a:r>
                <a:rPr lang="en-US" sz="1200" dirty="0" smtClean="0">
                  <a:solidFill>
                    <a:srgbClr val="4D4D4D"/>
                  </a:solidFill>
                  <a:latin typeface="Arial"/>
                </a:rPr>
                <a:t>Executive </a:t>
              </a:r>
              <a:r>
                <a:rPr lang="en-US" sz="1200" dirty="0">
                  <a:solidFill>
                    <a:srgbClr val="4D4D4D"/>
                  </a:solidFill>
                  <a:latin typeface="Arial"/>
                </a:rPr>
                <a:t>Chairman of the </a:t>
              </a:r>
              <a:r>
                <a:rPr lang="en-US" sz="1200" dirty="0" smtClean="0">
                  <a:solidFill>
                    <a:srgbClr val="4D4D4D"/>
                  </a:solidFill>
                  <a:latin typeface="Arial"/>
                </a:rPr>
                <a:t>Board</a:t>
              </a:r>
            </a:p>
            <a:p>
              <a:r>
                <a:rPr lang="en-US" sz="1200" dirty="0" smtClean="0">
                  <a:solidFill>
                    <a:srgbClr val="4D4D4D"/>
                  </a:solidFill>
                  <a:latin typeface="Arial"/>
                </a:rPr>
                <a:t>Pivotal</a:t>
              </a:r>
              <a:endParaRPr lang="en-US" sz="1200" dirty="0">
                <a:solidFill>
                  <a:srgbClr val="4D4D4D"/>
                </a:solidFill>
                <a:latin typeface="Arial"/>
              </a:endParaRPr>
            </a:p>
          </p:txBody>
        </p:sp>
      </p:grpSp>
      <p:pic>
        <p:nvPicPr>
          <p:cNvPr id="22" name="Picture 2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98318" y="3131287"/>
            <a:ext cx="4198799" cy="1248199"/>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544" y="2797621"/>
            <a:ext cx="4376514" cy="2041304"/>
          </a:xfrm>
          <a:prstGeom prst="rect">
            <a:avLst/>
          </a:prstGeom>
        </p:spPr>
      </p:pic>
      <p:sp>
        <p:nvSpPr>
          <p:cNvPr id="15" name="TextBox 14"/>
          <p:cNvSpPr txBox="1"/>
          <p:nvPr/>
        </p:nvSpPr>
        <p:spPr>
          <a:xfrm>
            <a:off x="61632"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Enabling </a:t>
            </a:r>
            <a:r>
              <a:rPr lang="en-US" dirty="0">
                <a:solidFill>
                  <a:srgbClr val="4D4D4D"/>
                </a:solidFill>
                <a:latin typeface="Arial"/>
              </a:rPr>
              <a:t>Continuous Delivery</a:t>
            </a:r>
          </a:p>
        </p:txBody>
      </p:sp>
      <p:sp>
        <p:nvSpPr>
          <p:cNvPr id="18" name="TextBox 17"/>
          <p:cNvSpPr txBox="1"/>
          <p:nvPr/>
        </p:nvSpPr>
        <p:spPr>
          <a:xfrm>
            <a:off x="4860083"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Disrupt</a:t>
            </a:r>
            <a:endParaRPr lang="en-US" dirty="0">
              <a:solidFill>
                <a:srgbClr val="4D4D4D"/>
              </a:solidFill>
              <a:latin typeface="Arial"/>
            </a:endParaRPr>
          </a:p>
        </p:txBody>
      </p:sp>
    </p:spTree>
    <p:extLst>
      <p:ext uri="{BB962C8B-B14F-4D97-AF65-F5344CB8AC3E}">
        <p14:creationId xmlns:p14="http://schemas.microsoft.com/office/powerpoint/2010/main" val="45507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1998" y="4687175"/>
            <a:ext cx="7694336" cy="276999"/>
          </a:xfrm>
          <a:prstGeom prst="rect">
            <a:avLst/>
          </a:prstGeom>
        </p:spPr>
        <p:txBody>
          <a:bodyPr wrap="square">
            <a:spAutoFit/>
          </a:bodyPr>
          <a:lstStyle/>
          <a:p>
            <a:pPr defTabSz="457189"/>
            <a:r>
              <a:rPr lang="en-US" sz="1200" kern="1200" dirty="0" smtClean="0">
                <a:solidFill>
                  <a:srgbClr val="FFFFFF"/>
                </a:solidFill>
                <a:ea typeface="+mn-ea"/>
                <a:cs typeface="+mn-cs"/>
              </a:rPr>
              <a:t>Working Effectively with Legacy Code by Michael Feathers</a:t>
            </a:r>
            <a:endParaRPr lang="en-US" sz="1200" kern="1200" dirty="0">
              <a:solidFill>
                <a:srgbClr val="FFFFFF"/>
              </a:solidFill>
              <a:ea typeface="+mn-ea"/>
              <a:cs typeface="+mn-cs"/>
            </a:endParaRPr>
          </a:p>
        </p:txBody>
      </p:sp>
      <p:sp>
        <p:nvSpPr>
          <p:cNvPr id="4" name="TextBox 3"/>
          <p:cNvSpPr txBox="1"/>
          <p:nvPr/>
        </p:nvSpPr>
        <p:spPr>
          <a:xfrm>
            <a:off x="207522" y="977309"/>
            <a:ext cx="8936501" cy="900759"/>
          </a:xfrm>
          <a:prstGeom prst="rect">
            <a:avLst/>
          </a:prstGeom>
          <a:noFill/>
        </p:spPr>
        <p:txBody>
          <a:bodyPr wrap="square" rtlCol="0">
            <a:spAutoFit/>
          </a:bodyPr>
          <a:lstStyle/>
          <a:p>
            <a:pPr marL="285750" indent="-285750" defTabSz="457189">
              <a:lnSpc>
                <a:spcPct val="110000"/>
              </a:lnSpc>
              <a:buFont typeface="Arial"/>
              <a:buChar char="•"/>
            </a:pPr>
            <a:r>
              <a:rPr lang="en-US" sz="1600" kern="1200" dirty="0" smtClean="0">
                <a:solidFill>
                  <a:srgbClr val="FFFFFF"/>
                </a:solidFill>
                <a:ea typeface="+mn-ea"/>
                <a:cs typeface="+mn-cs"/>
              </a:rPr>
              <a:t>Two basic scenarios:</a:t>
            </a:r>
          </a:p>
          <a:p>
            <a:pPr marL="742950" lvl="1" indent="-285750" defTabSz="457189">
              <a:lnSpc>
                <a:spcPct val="110000"/>
              </a:lnSpc>
              <a:buFont typeface="Arial"/>
              <a:buChar char="•"/>
            </a:pPr>
            <a:r>
              <a:rPr lang="en-US" sz="1600" kern="1200" dirty="0" smtClean="0">
                <a:solidFill>
                  <a:srgbClr val="FFFFFF"/>
                </a:solidFill>
                <a:ea typeface="+mn-ea"/>
                <a:cs typeface="+mn-cs"/>
              </a:rPr>
              <a:t>"Greenfield"</a:t>
            </a:r>
          </a:p>
          <a:p>
            <a:pPr marL="742950" lvl="1" indent="-285750" defTabSz="457189">
              <a:lnSpc>
                <a:spcPct val="110000"/>
              </a:lnSpc>
              <a:buFont typeface="Arial"/>
              <a:buChar char="•"/>
            </a:pPr>
            <a:r>
              <a:rPr lang="en-US" sz="1600" kern="1200" dirty="0" smtClean="0">
                <a:solidFill>
                  <a:srgbClr val="FFFFFF"/>
                </a:solidFill>
                <a:ea typeface="+mn-ea"/>
                <a:cs typeface="+mn-cs"/>
              </a:rPr>
              <a:t>Monolith Migration</a:t>
            </a:r>
          </a:p>
        </p:txBody>
      </p:sp>
      <p:sp>
        <p:nvSpPr>
          <p:cNvPr id="18" name="TextBox 17"/>
          <p:cNvSpPr txBox="1"/>
          <p:nvPr/>
        </p:nvSpPr>
        <p:spPr>
          <a:xfrm>
            <a:off x="4316294" y="1204685"/>
            <a:ext cx="4367993" cy="359073"/>
          </a:xfrm>
          <a:prstGeom prst="rect">
            <a:avLst/>
          </a:prstGeom>
          <a:noFill/>
        </p:spPr>
        <p:txBody>
          <a:bodyPr wrap="square" rtlCol="0">
            <a:spAutoFit/>
          </a:bodyPr>
          <a:lstStyle/>
          <a:p>
            <a:pPr marL="285750" indent="-285750" defTabSz="457189">
              <a:lnSpc>
                <a:spcPct val="110000"/>
              </a:lnSpc>
              <a:buFont typeface="Arial"/>
              <a:buChar char="•"/>
            </a:pPr>
            <a:r>
              <a:rPr lang="en-US" sz="1600" kern="1200" dirty="0" smtClean="0">
                <a:solidFill>
                  <a:srgbClr val="FFFFFF"/>
                </a:solidFill>
                <a:ea typeface="+mn-ea"/>
                <a:cs typeface="+mn-cs"/>
              </a:rPr>
              <a:t>Pivotal Cloud Foundry Solutions</a:t>
            </a:r>
          </a:p>
        </p:txBody>
      </p:sp>
      <p:sp>
        <p:nvSpPr>
          <p:cNvPr id="31" name="Rounded Rectangle 30"/>
          <p:cNvSpPr/>
          <p:nvPr/>
        </p:nvSpPr>
        <p:spPr>
          <a:xfrm>
            <a:off x="4316294" y="1079595"/>
            <a:ext cx="4367992" cy="586661"/>
          </a:xfrm>
          <a:prstGeom prst="roundRect">
            <a:avLst>
              <a:gd name="adj" fmla="val 12963"/>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kern="1200">
              <a:solidFill>
                <a:srgbClr val="FFFFFF"/>
              </a:solidFill>
              <a:latin typeface="Arial"/>
            </a:endParaRPr>
          </a:p>
        </p:txBody>
      </p:sp>
      <p:sp>
        <p:nvSpPr>
          <p:cNvPr id="38" name="Rounded Rectangle 37"/>
          <p:cNvSpPr/>
          <p:nvPr/>
        </p:nvSpPr>
        <p:spPr>
          <a:xfrm>
            <a:off x="967673" y="1569680"/>
            <a:ext cx="2492691" cy="256632"/>
          </a:xfrm>
          <a:prstGeom prst="roundRect">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kern="1200">
              <a:solidFill>
                <a:srgbClr val="FFFFFF"/>
              </a:solidFill>
              <a:latin typeface="Arial"/>
            </a:endParaRPr>
          </a:p>
        </p:txBody>
      </p:sp>
      <p:grpSp>
        <p:nvGrpSpPr>
          <p:cNvPr id="17" name="Group 16"/>
          <p:cNvGrpSpPr/>
          <p:nvPr/>
        </p:nvGrpSpPr>
        <p:grpSpPr>
          <a:xfrm>
            <a:off x="384900" y="2036793"/>
            <a:ext cx="2035054" cy="1576240"/>
            <a:chOff x="336358" y="1157840"/>
            <a:chExt cx="2035054" cy="2101653"/>
          </a:xfrm>
        </p:grpSpPr>
        <p:sp>
          <p:nvSpPr>
            <p:cNvPr id="19" name="Rounded Rectangle 18"/>
            <p:cNvSpPr/>
            <p:nvPr/>
          </p:nvSpPr>
          <p:spPr>
            <a:xfrm>
              <a:off x="336358" y="1157840"/>
              <a:ext cx="2016963" cy="1137930"/>
            </a:xfrm>
            <a:prstGeom prst="roundRect">
              <a:avLst>
                <a:gd name="adj" fmla="val 0"/>
              </a:avLst>
            </a:prstGeom>
            <a:solidFill>
              <a:srgbClr val="01786E"/>
            </a:solidFill>
            <a:ln w="3175">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a:solidFill>
                    <a:srgbClr val="FFFFFF"/>
                  </a:solidFill>
                  <a:latin typeface="Calibri"/>
                  <a:cs typeface="Calibri"/>
                </a:rPr>
                <a:t>PLATFORM </a:t>
              </a:r>
            </a:p>
            <a:p>
              <a:pPr algn="ctr"/>
              <a:r>
                <a:rPr lang="en-US" sz="1200" b="1" kern="1200" dirty="0">
                  <a:solidFill>
                    <a:srgbClr val="FFFFFF"/>
                  </a:solidFill>
                  <a:latin typeface="Calibri"/>
                  <a:cs typeface="Calibri"/>
                </a:rPr>
                <a:t>DOJO</a:t>
              </a:r>
            </a:p>
          </p:txBody>
        </p:sp>
        <p:sp>
          <p:nvSpPr>
            <p:cNvPr id="20" name="Rectangle 19"/>
            <p:cNvSpPr/>
            <p:nvPr/>
          </p:nvSpPr>
          <p:spPr>
            <a:xfrm>
              <a:off x="360310" y="1716099"/>
              <a:ext cx="2011102" cy="410369"/>
            </a:xfrm>
            <a:prstGeom prst="rect">
              <a:avLst/>
            </a:prstGeom>
          </p:spPr>
          <p:txBody>
            <a:bodyPr wrap="square">
              <a:spAutoFit/>
            </a:bodyPr>
            <a:lstStyle/>
            <a:p>
              <a:pPr algn="ctr"/>
              <a:r>
                <a:rPr lang="en-US" sz="700" kern="1200" dirty="0">
                  <a:solidFill>
                    <a:srgbClr val="FFFFFF"/>
                  </a:solidFill>
                  <a:latin typeface="Calibri"/>
                  <a:ea typeface="+mn-ea"/>
                  <a:cs typeface="Calibri"/>
                </a:rPr>
                <a:t>Enable the Pivotal Cloud Foundry platform and empower your people </a:t>
              </a:r>
              <a:r>
                <a:rPr lang="en-US" sz="700" kern="1200" dirty="0" smtClean="0">
                  <a:solidFill>
                    <a:srgbClr val="FFFFFF"/>
                  </a:solidFill>
                  <a:latin typeface="Calibri"/>
                  <a:ea typeface="+mn-ea"/>
                  <a:cs typeface="Calibri"/>
                </a:rPr>
                <a:t>with </a:t>
              </a:r>
              <a:r>
                <a:rPr lang="en-US" sz="700" kern="1200" dirty="0">
                  <a:solidFill>
                    <a:srgbClr val="FFFFFF"/>
                  </a:solidFill>
                  <a:latin typeface="Calibri"/>
                  <a:ea typeface="+mn-ea"/>
                  <a:cs typeface="Calibri"/>
                </a:rPr>
                <a:t>skills to be successful.</a:t>
              </a:r>
            </a:p>
          </p:txBody>
        </p:sp>
        <p:sp>
          <p:nvSpPr>
            <p:cNvPr id="21" name="Rounded Rectangle 20"/>
            <p:cNvSpPr/>
            <p:nvPr/>
          </p:nvSpPr>
          <p:spPr>
            <a:xfrm>
              <a:off x="341641" y="2359825"/>
              <a:ext cx="2011102" cy="899668"/>
            </a:xfrm>
            <a:prstGeom prst="roundRect">
              <a:avLst>
                <a:gd name="adj" fmla="val 0"/>
              </a:avLst>
            </a:prstGeom>
            <a:solidFill>
              <a:srgbClr val="EEF9F8"/>
            </a:solidFill>
            <a:ln w="12700" cmpd="sng">
              <a:solidFill>
                <a:srgbClr val="00A79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00" kern="1200" dirty="0" smtClean="0">
                  <a:solidFill>
                    <a:srgbClr val="4D4D4D"/>
                  </a:solidFill>
                  <a:latin typeface="Calibri"/>
                  <a:cs typeface="Calibri"/>
                </a:rPr>
                <a:t>Typical Duration: 4 or 6 weeks</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Infrastructure Planning</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Software Deployment</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App Migration(s)</a:t>
              </a:r>
            </a:p>
            <a:p>
              <a:pPr marL="171450" indent="-171450">
                <a:buFont typeface="Arial"/>
                <a:buChar char="•"/>
              </a:pPr>
              <a:r>
                <a:rPr lang="en-US" sz="700" kern="1200" dirty="0" smtClean="0">
                  <a:solidFill>
                    <a:srgbClr val="4D4D4D"/>
                  </a:solidFill>
                  <a:latin typeface="Calibri"/>
                  <a:cs typeface="Calibri"/>
                </a:rPr>
                <a:t>CI/CD Enablement</a:t>
              </a:r>
              <a:endParaRPr lang="en-US" sz="700" kern="1200" dirty="0">
                <a:solidFill>
                  <a:srgbClr val="4D4D4D"/>
                </a:solidFill>
                <a:latin typeface="Calibri"/>
                <a:cs typeface="Calibri"/>
              </a:endParaRPr>
            </a:p>
          </p:txBody>
        </p:sp>
      </p:grpSp>
      <p:grpSp>
        <p:nvGrpSpPr>
          <p:cNvPr id="22" name="Group 21"/>
          <p:cNvGrpSpPr/>
          <p:nvPr/>
        </p:nvGrpSpPr>
        <p:grpSpPr>
          <a:xfrm>
            <a:off x="4673086" y="2036792"/>
            <a:ext cx="2022127" cy="1572315"/>
            <a:chOff x="4624683" y="1157840"/>
            <a:chExt cx="2022127" cy="2096420"/>
          </a:xfrm>
        </p:grpSpPr>
        <p:sp>
          <p:nvSpPr>
            <p:cNvPr id="23" name="Rounded Rectangle 22"/>
            <p:cNvSpPr/>
            <p:nvPr/>
          </p:nvSpPr>
          <p:spPr>
            <a:xfrm>
              <a:off x="4624683" y="1157840"/>
              <a:ext cx="2011680" cy="1137930"/>
            </a:xfrm>
            <a:prstGeom prst="roundRect">
              <a:avLst>
                <a:gd name="adj" fmla="val 0"/>
              </a:avLst>
            </a:prstGeom>
            <a:solidFill>
              <a:srgbClr val="01786E"/>
            </a:solidFill>
            <a:ln w="3175">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smtClean="0">
                  <a:solidFill>
                    <a:srgbClr val="FFFFFF"/>
                  </a:solidFill>
                  <a:latin typeface="Calibri"/>
                  <a:cs typeface="Calibri"/>
                </a:rPr>
                <a:t>APPLICATION REPLATFORMING</a:t>
              </a:r>
              <a:endParaRPr lang="en-US" sz="1200" b="1" kern="1200" dirty="0">
                <a:solidFill>
                  <a:srgbClr val="FFFFFF"/>
                </a:solidFill>
                <a:latin typeface="Calibri"/>
                <a:cs typeface="Calibri"/>
              </a:endParaRPr>
            </a:p>
          </p:txBody>
        </p:sp>
        <p:sp>
          <p:nvSpPr>
            <p:cNvPr id="24" name="Rectangle 23"/>
            <p:cNvSpPr/>
            <p:nvPr/>
          </p:nvSpPr>
          <p:spPr>
            <a:xfrm>
              <a:off x="4711936" y="1716099"/>
              <a:ext cx="1860711" cy="410369"/>
            </a:xfrm>
            <a:prstGeom prst="rect">
              <a:avLst/>
            </a:prstGeom>
          </p:spPr>
          <p:txBody>
            <a:bodyPr wrap="square">
              <a:spAutoFit/>
            </a:bodyPr>
            <a:lstStyle/>
            <a:p>
              <a:pPr algn="ctr"/>
              <a:r>
                <a:rPr lang="en-US" sz="700" kern="1200" dirty="0" smtClean="0">
                  <a:solidFill>
                    <a:srgbClr val="FFFFFF"/>
                  </a:solidFill>
                  <a:latin typeface="Calibri"/>
                  <a:ea typeface="+mn-ea"/>
                  <a:cs typeface="Calibri"/>
                </a:rPr>
                <a:t>Quickly identify and transition apps to Pivotal Cloud Foundry with minimal refactoring.</a:t>
              </a:r>
              <a:endParaRPr lang="en-US" sz="700" kern="1200" dirty="0">
                <a:solidFill>
                  <a:srgbClr val="FFFFFF"/>
                </a:solidFill>
                <a:latin typeface="Calibri"/>
                <a:ea typeface="+mn-ea"/>
                <a:cs typeface="Calibri"/>
              </a:endParaRPr>
            </a:p>
          </p:txBody>
        </p:sp>
        <p:sp>
          <p:nvSpPr>
            <p:cNvPr id="25" name="Rounded Rectangle 24"/>
            <p:cNvSpPr/>
            <p:nvPr/>
          </p:nvSpPr>
          <p:spPr>
            <a:xfrm>
              <a:off x="4624683" y="2359825"/>
              <a:ext cx="2022127" cy="894435"/>
            </a:xfrm>
            <a:prstGeom prst="roundRect">
              <a:avLst>
                <a:gd name="adj" fmla="val 0"/>
              </a:avLst>
            </a:prstGeom>
            <a:solidFill>
              <a:srgbClr val="EEF9F8"/>
            </a:solidFill>
            <a:ln w="12700" cmpd="sng">
              <a:solidFill>
                <a:srgbClr val="00A79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00" kern="1200" dirty="0" smtClean="0">
                  <a:solidFill>
                    <a:srgbClr val="4D4D4D"/>
                  </a:solidFill>
                  <a:latin typeface="Calibri"/>
                  <a:cs typeface="Calibri"/>
                </a:rPr>
                <a:t>Typical Duration</a:t>
              </a:r>
              <a:r>
                <a:rPr lang="en-US" sz="700" kern="1200" dirty="0">
                  <a:solidFill>
                    <a:srgbClr val="4D4D4D"/>
                  </a:solidFill>
                  <a:latin typeface="Calibri"/>
                  <a:cs typeface="Calibri"/>
                </a:rPr>
                <a:t>: </a:t>
              </a:r>
              <a:r>
                <a:rPr lang="en-US" sz="700" kern="1200" dirty="0" smtClean="0">
                  <a:solidFill>
                    <a:srgbClr val="4D4D4D"/>
                  </a:solidFill>
                  <a:latin typeface="Calibri"/>
                  <a:cs typeface="Calibri"/>
                </a:rPr>
                <a:t>10 weeks</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Suitability Reviews</a:t>
              </a:r>
              <a:endParaRPr lang="en-US" sz="700" kern="1200" dirty="0">
                <a:solidFill>
                  <a:srgbClr val="4D4D4D"/>
                </a:solidFill>
                <a:latin typeface="Calibri"/>
                <a:cs typeface="Calibri"/>
              </a:endParaRPr>
            </a:p>
            <a:p>
              <a:pPr marL="171450" indent="-171450">
                <a:buFont typeface="Arial"/>
                <a:buChar char="•"/>
              </a:pPr>
              <a:r>
                <a:rPr lang="en-US" sz="700" kern="1200" dirty="0">
                  <a:solidFill>
                    <a:srgbClr val="4D4D4D"/>
                  </a:solidFill>
                  <a:latin typeface="Calibri"/>
                  <a:cs typeface="Calibri"/>
                </a:rPr>
                <a:t>Cloud </a:t>
              </a:r>
              <a:r>
                <a:rPr lang="en-US" sz="700" kern="1200" dirty="0" smtClean="0">
                  <a:solidFill>
                    <a:srgbClr val="4D4D4D"/>
                  </a:solidFill>
                  <a:latin typeface="Calibri"/>
                  <a:cs typeface="Calibri"/>
                </a:rPr>
                <a:t>or Server Migration</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Testing and Verification</a:t>
              </a:r>
            </a:p>
            <a:p>
              <a:pPr marL="171450" indent="-171450">
                <a:buFont typeface="Arial"/>
                <a:buChar char="•"/>
              </a:pPr>
              <a:r>
                <a:rPr lang="en-US" sz="700" kern="1200" dirty="0" smtClean="0">
                  <a:solidFill>
                    <a:srgbClr val="4D4D4D"/>
                  </a:solidFill>
                  <a:latin typeface="Calibri"/>
                  <a:cs typeface="Calibri"/>
                </a:rPr>
                <a:t>Operational Enablement</a:t>
              </a:r>
              <a:endParaRPr lang="en-US" sz="700" kern="1200" dirty="0">
                <a:solidFill>
                  <a:srgbClr val="4D4D4D"/>
                </a:solidFill>
                <a:latin typeface="Calibri"/>
                <a:cs typeface="Calibri"/>
              </a:endParaRPr>
            </a:p>
          </p:txBody>
        </p:sp>
      </p:grpSp>
      <p:grpSp>
        <p:nvGrpSpPr>
          <p:cNvPr id="26" name="Group 25"/>
          <p:cNvGrpSpPr/>
          <p:nvPr/>
        </p:nvGrpSpPr>
        <p:grpSpPr>
          <a:xfrm>
            <a:off x="6814645" y="2036792"/>
            <a:ext cx="2011680" cy="1572315"/>
            <a:chOff x="6766103" y="1157840"/>
            <a:chExt cx="2011680" cy="2096420"/>
          </a:xfrm>
        </p:grpSpPr>
        <p:sp>
          <p:nvSpPr>
            <p:cNvPr id="27" name="Rounded Rectangle 26"/>
            <p:cNvSpPr/>
            <p:nvPr/>
          </p:nvSpPr>
          <p:spPr>
            <a:xfrm>
              <a:off x="6766103" y="1157840"/>
              <a:ext cx="2011680" cy="1137930"/>
            </a:xfrm>
            <a:prstGeom prst="roundRect">
              <a:avLst>
                <a:gd name="adj" fmla="val 0"/>
              </a:avLst>
            </a:prstGeom>
            <a:solidFill>
              <a:srgbClr val="01786E"/>
            </a:solidFill>
            <a:ln w="3175">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smtClean="0">
                  <a:solidFill>
                    <a:srgbClr val="FFFFFF"/>
                  </a:solidFill>
                  <a:latin typeface="Calibri"/>
                  <a:cs typeface="Calibri"/>
                </a:rPr>
                <a:t>PLATFORM EXTENSION</a:t>
              </a:r>
              <a:endParaRPr lang="en-US" sz="1200" b="1" kern="1200" dirty="0">
                <a:solidFill>
                  <a:srgbClr val="FFFFFF"/>
                </a:solidFill>
                <a:latin typeface="Calibri"/>
                <a:cs typeface="Calibri"/>
              </a:endParaRPr>
            </a:p>
          </p:txBody>
        </p:sp>
        <p:sp>
          <p:nvSpPr>
            <p:cNvPr id="28" name="Rectangle 27"/>
            <p:cNvSpPr/>
            <p:nvPr/>
          </p:nvSpPr>
          <p:spPr>
            <a:xfrm>
              <a:off x="6833679" y="1716099"/>
              <a:ext cx="1871138" cy="410369"/>
            </a:xfrm>
            <a:prstGeom prst="rect">
              <a:avLst/>
            </a:prstGeom>
          </p:spPr>
          <p:txBody>
            <a:bodyPr wrap="square">
              <a:spAutoFit/>
            </a:bodyPr>
            <a:lstStyle/>
            <a:p>
              <a:pPr algn="ctr"/>
              <a:r>
                <a:rPr lang="en-US" sz="700" kern="1200" dirty="0" smtClean="0">
                  <a:solidFill>
                    <a:srgbClr val="FFFFFF"/>
                  </a:solidFill>
                  <a:latin typeface="Calibri"/>
                  <a:ea typeface="+mn-ea"/>
                  <a:cs typeface="Calibri"/>
                </a:rPr>
                <a:t>Use built-in extensibility and tailor Pivotal Cloud Foundry to meet your specific needs.</a:t>
              </a:r>
              <a:endParaRPr lang="en-US" sz="700" kern="1200" dirty="0">
                <a:solidFill>
                  <a:srgbClr val="FFFFFF"/>
                </a:solidFill>
                <a:latin typeface="Calibri"/>
                <a:ea typeface="+mn-ea"/>
                <a:cs typeface="Calibri"/>
              </a:endParaRPr>
            </a:p>
          </p:txBody>
        </p:sp>
        <p:sp>
          <p:nvSpPr>
            <p:cNvPr id="33" name="Rounded Rectangle 32"/>
            <p:cNvSpPr/>
            <p:nvPr/>
          </p:nvSpPr>
          <p:spPr>
            <a:xfrm>
              <a:off x="6766103" y="2359825"/>
              <a:ext cx="2009097" cy="894435"/>
            </a:xfrm>
            <a:prstGeom prst="roundRect">
              <a:avLst>
                <a:gd name="adj" fmla="val 0"/>
              </a:avLst>
            </a:prstGeom>
            <a:solidFill>
              <a:srgbClr val="EEF9F8"/>
            </a:solidFill>
            <a:ln w="12700" cmpd="sng">
              <a:solidFill>
                <a:srgbClr val="00A79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00" kern="1200" dirty="0" smtClean="0">
                  <a:solidFill>
                    <a:srgbClr val="4D4D4D"/>
                  </a:solidFill>
                  <a:latin typeface="Calibri"/>
                  <a:cs typeface="Calibri"/>
                </a:rPr>
                <a:t>Typical Duration</a:t>
              </a:r>
              <a:r>
                <a:rPr lang="en-US" sz="700" kern="1200" dirty="0">
                  <a:solidFill>
                    <a:srgbClr val="4D4D4D"/>
                  </a:solidFill>
                  <a:latin typeface="Calibri"/>
                  <a:cs typeface="Calibri"/>
                </a:rPr>
                <a:t>: </a:t>
              </a:r>
              <a:r>
                <a:rPr lang="en-US" sz="700" kern="1200" dirty="0" smtClean="0">
                  <a:solidFill>
                    <a:srgbClr val="4D4D4D"/>
                  </a:solidFill>
                  <a:latin typeface="Calibri"/>
                  <a:cs typeface="Calibri"/>
                </a:rPr>
                <a:t>6 weeks</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Service Broker / Tile Dev</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Buildpack Customization</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CI/CD Pipelines</a:t>
              </a:r>
            </a:p>
            <a:p>
              <a:pPr marL="171450" indent="-171450">
                <a:buFont typeface="Arial"/>
                <a:buChar char="•"/>
              </a:pPr>
              <a:r>
                <a:rPr lang="en-US" sz="700" kern="1200" dirty="0" smtClean="0">
                  <a:solidFill>
                    <a:srgbClr val="4D4D4D"/>
                  </a:solidFill>
                  <a:latin typeface="Calibri"/>
                  <a:cs typeface="Calibri"/>
                </a:rPr>
                <a:t>System Integration</a:t>
              </a:r>
              <a:endParaRPr lang="en-US" sz="700" kern="1200" dirty="0">
                <a:solidFill>
                  <a:srgbClr val="4D4D4D"/>
                </a:solidFill>
                <a:latin typeface="Calibri"/>
                <a:cs typeface="Calibri"/>
              </a:endParaRPr>
            </a:p>
          </p:txBody>
        </p:sp>
      </p:grpSp>
      <p:grpSp>
        <p:nvGrpSpPr>
          <p:cNvPr id="39" name="Group 38"/>
          <p:cNvGrpSpPr/>
          <p:nvPr/>
        </p:nvGrpSpPr>
        <p:grpSpPr>
          <a:xfrm>
            <a:off x="2539409" y="2036793"/>
            <a:ext cx="2014198" cy="1571488"/>
            <a:chOff x="2502905" y="1157840"/>
            <a:chExt cx="2014198" cy="2095317"/>
          </a:xfrm>
        </p:grpSpPr>
        <p:sp>
          <p:nvSpPr>
            <p:cNvPr id="40" name="Rounded Rectangle 39"/>
            <p:cNvSpPr/>
            <p:nvPr/>
          </p:nvSpPr>
          <p:spPr>
            <a:xfrm>
              <a:off x="2502905" y="1157840"/>
              <a:ext cx="2011680" cy="1137930"/>
            </a:xfrm>
            <a:prstGeom prst="roundRect">
              <a:avLst>
                <a:gd name="adj" fmla="val 0"/>
              </a:avLst>
            </a:prstGeom>
            <a:solidFill>
              <a:srgbClr val="01786E"/>
            </a:solidFill>
            <a:ln w="3175">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smtClean="0">
                  <a:solidFill>
                    <a:srgbClr val="FFFFFF"/>
                  </a:solidFill>
                  <a:latin typeface="Calibri"/>
                  <a:cs typeface="Calibri"/>
                </a:rPr>
                <a:t>OPERATIONS</a:t>
              </a:r>
              <a:endParaRPr lang="en-US" sz="1200" b="1" kern="1200" dirty="0">
                <a:solidFill>
                  <a:srgbClr val="FFFFFF"/>
                </a:solidFill>
                <a:latin typeface="Calibri"/>
                <a:cs typeface="Calibri"/>
              </a:endParaRPr>
            </a:p>
            <a:p>
              <a:pPr algn="ctr"/>
              <a:r>
                <a:rPr lang="en-US" sz="1200" b="1" kern="1200" dirty="0">
                  <a:solidFill>
                    <a:srgbClr val="FFFFFF"/>
                  </a:solidFill>
                  <a:latin typeface="Calibri"/>
                  <a:cs typeface="Calibri"/>
                </a:rPr>
                <a:t>DOJO</a:t>
              </a:r>
            </a:p>
          </p:txBody>
        </p:sp>
        <p:sp>
          <p:nvSpPr>
            <p:cNvPr id="41" name="Rectangle 40"/>
            <p:cNvSpPr/>
            <p:nvPr/>
          </p:nvSpPr>
          <p:spPr>
            <a:xfrm>
              <a:off x="2506001" y="1716099"/>
              <a:ext cx="2011102" cy="410369"/>
            </a:xfrm>
            <a:prstGeom prst="rect">
              <a:avLst/>
            </a:prstGeom>
          </p:spPr>
          <p:txBody>
            <a:bodyPr wrap="square">
              <a:spAutoFit/>
            </a:bodyPr>
            <a:lstStyle/>
            <a:p>
              <a:pPr algn="ctr"/>
              <a:r>
                <a:rPr lang="en-US" sz="700" kern="1200" dirty="0" smtClean="0">
                  <a:solidFill>
                    <a:srgbClr val="FFFFFF"/>
                  </a:solidFill>
                  <a:latin typeface="Calibri"/>
                  <a:ea typeface="+mn-ea"/>
                  <a:cs typeface="Calibri"/>
                </a:rPr>
                <a:t>Enable and </a:t>
              </a:r>
              <a:r>
                <a:rPr lang="en-US" sz="700" kern="1200" dirty="0">
                  <a:solidFill>
                    <a:srgbClr val="FFFFFF"/>
                  </a:solidFill>
                  <a:latin typeface="Calibri"/>
                  <a:ea typeface="+mn-ea"/>
                  <a:cs typeface="Calibri"/>
                </a:rPr>
                <a:t>o</a:t>
              </a:r>
              <a:r>
                <a:rPr lang="en-US" sz="700" kern="1200" dirty="0" smtClean="0">
                  <a:solidFill>
                    <a:srgbClr val="FFFFFF"/>
                  </a:solidFill>
                  <a:latin typeface="Calibri"/>
                  <a:ea typeface="+mn-ea"/>
                  <a:cs typeface="Calibri"/>
                </a:rPr>
                <a:t>ptimize “day 2” production ops from a people, process and platform standpoint.</a:t>
              </a:r>
              <a:endParaRPr lang="en-US" sz="700" kern="1200" dirty="0">
                <a:solidFill>
                  <a:srgbClr val="FFFFFF"/>
                </a:solidFill>
                <a:latin typeface="Calibri"/>
                <a:ea typeface="+mn-ea"/>
                <a:cs typeface="Calibri"/>
              </a:endParaRPr>
            </a:p>
          </p:txBody>
        </p:sp>
        <p:sp>
          <p:nvSpPr>
            <p:cNvPr id="42" name="Rounded Rectangle 41"/>
            <p:cNvSpPr/>
            <p:nvPr/>
          </p:nvSpPr>
          <p:spPr>
            <a:xfrm>
              <a:off x="2502905" y="2353489"/>
              <a:ext cx="2011102" cy="899668"/>
            </a:xfrm>
            <a:prstGeom prst="roundRect">
              <a:avLst>
                <a:gd name="adj" fmla="val 0"/>
              </a:avLst>
            </a:prstGeom>
            <a:solidFill>
              <a:srgbClr val="EEF9F8"/>
            </a:solidFill>
            <a:ln w="12700" cmpd="sng">
              <a:solidFill>
                <a:srgbClr val="00A79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00" kern="1200" dirty="0" smtClean="0">
                  <a:solidFill>
                    <a:srgbClr val="4D4D4D"/>
                  </a:solidFill>
                  <a:latin typeface="Calibri"/>
                  <a:cs typeface="Calibri"/>
                </a:rPr>
                <a:t>Typical Duration: 6 weeks</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Ops Process Model</a:t>
              </a:r>
            </a:p>
            <a:p>
              <a:pPr marL="171450" indent="-171450">
                <a:buFont typeface="Arial"/>
                <a:buChar char="•"/>
              </a:pPr>
              <a:r>
                <a:rPr lang="en-US" sz="700" kern="1200" dirty="0" smtClean="0">
                  <a:solidFill>
                    <a:srgbClr val="4D4D4D"/>
                  </a:solidFill>
                  <a:latin typeface="Calibri"/>
                  <a:cs typeface="Calibri"/>
                </a:rPr>
                <a:t>Logging and Monitoring</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Security</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Capacity Planning</a:t>
              </a:r>
              <a:endParaRPr lang="en-US" sz="700" kern="1200" dirty="0">
                <a:solidFill>
                  <a:srgbClr val="4D4D4D"/>
                </a:solidFill>
                <a:latin typeface="Calibri"/>
                <a:cs typeface="Calibri"/>
              </a:endParaRPr>
            </a:p>
          </p:txBody>
        </p:sp>
      </p:grpSp>
      <p:sp>
        <p:nvSpPr>
          <p:cNvPr id="43" name="Rectangle 42"/>
          <p:cNvSpPr/>
          <p:nvPr/>
        </p:nvSpPr>
        <p:spPr>
          <a:xfrm>
            <a:off x="384907" y="1904817"/>
            <a:ext cx="2016385" cy="99842"/>
          </a:xfrm>
          <a:prstGeom prst="rect">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b="1" kern="1200" dirty="0" smtClean="0">
                <a:solidFill>
                  <a:srgbClr val="4D4D4D"/>
                </a:solidFill>
                <a:latin typeface="Arial"/>
              </a:rPr>
              <a:t>DEPLOY</a:t>
            </a:r>
            <a:endParaRPr lang="en-US" sz="800" b="1" kern="1200" dirty="0">
              <a:solidFill>
                <a:srgbClr val="4D4D4D"/>
              </a:solidFill>
              <a:latin typeface="Arial"/>
            </a:endParaRPr>
          </a:p>
        </p:txBody>
      </p:sp>
      <p:sp>
        <p:nvSpPr>
          <p:cNvPr id="44" name="Rectangle 43"/>
          <p:cNvSpPr/>
          <p:nvPr/>
        </p:nvSpPr>
        <p:spPr>
          <a:xfrm>
            <a:off x="2539412" y="1904817"/>
            <a:ext cx="4145333" cy="99842"/>
          </a:xfrm>
          <a:prstGeom prst="rect">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b="1" kern="1200" dirty="0" smtClean="0">
                <a:solidFill>
                  <a:srgbClr val="4D4D4D"/>
                </a:solidFill>
                <a:latin typeface="Arial"/>
              </a:rPr>
              <a:t>TRANSFORM</a:t>
            </a:r>
            <a:endParaRPr lang="en-US" sz="800" b="1" kern="1200" dirty="0">
              <a:solidFill>
                <a:srgbClr val="4D4D4D"/>
              </a:solidFill>
              <a:latin typeface="Arial"/>
            </a:endParaRPr>
          </a:p>
        </p:txBody>
      </p:sp>
      <p:sp>
        <p:nvSpPr>
          <p:cNvPr id="45" name="Rectangle 44"/>
          <p:cNvSpPr/>
          <p:nvPr/>
        </p:nvSpPr>
        <p:spPr>
          <a:xfrm>
            <a:off x="385431" y="3657352"/>
            <a:ext cx="8440897" cy="9984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b="1" kern="1200" dirty="0" smtClean="0">
                <a:solidFill>
                  <a:srgbClr val="4D4D4D"/>
                </a:solidFill>
                <a:latin typeface="Arial"/>
              </a:rPr>
              <a:t>ASSURE</a:t>
            </a:r>
            <a:endParaRPr lang="en-US" sz="800" b="1" kern="1200" dirty="0">
              <a:solidFill>
                <a:srgbClr val="4D4D4D"/>
              </a:solidFill>
              <a:latin typeface="Arial"/>
            </a:endParaRPr>
          </a:p>
        </p:txBody>
      </p:sp>
      <p:grpSp>
        <p:nvGrpSpPr>
          <p:cNvPr id="46" name="Group 45"/>
          <p:cNvGrpSpPr/>
          <p:nvPr/>
        </p:nvGrpSpPr>
        <p:grpSpPr>
          <a:xfrm>
            <a:off x="390183" y="3781443"/>
            <a:ext cx="2755206" cy="724687"/>
            <a:chOff x="341641" y="3614616"/>
            <a:chExt cx="2755206" cy="966251"/>
          </a:xfrm>
        </p:grpSpPr>
        <p:sp>
          <p:nvSpPr>
            <p:cNvPr id="47" name="Rounded Rectangle 46"/>
            <p:cNvSpPr/>
            <p:nvPr/>
          </p:nvSpPr>
          <p:spPr>
            <a:xfrm>
              <a:off x="341641" y="3614616"/>
              <a:ext cx="2735040" cy="947616"/>
            </a:xfrm>
            <a:prstGeom prst="roundRect">
              <a:avLst>
                <a:gd name="adj" fmla="val 0"/>
              </a:avLst>
            </a:prstGeom>
            <a:solidFill>
              <a:srgbClr val="01786E"/>
            </a:solidFill>
            <a:ln w="12700" cmpd="sng">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a:solidFill>
                    <a:srgbClr val="FFFFFF"/>
                  </a:solidFill>
                  <a:latin typeface="Calibri"/>
                  <a:cs typeface="Calibri"/>
                </a:rPr>
                <a:t>  </a:t>
              </a:r>
              <a:r>
                <a:rPr lang="en-US" sz="1200" b="1" kern="1200" dirty="0" smtClean="0">
                  <a:solidFill>
                    <a:srgbClr val="FFFFFF"/>
                  </a:solidFill>
                  <a:latin typeface="Calibri"/>
                  <a:cs typeface="Calibri"/>
                </a:rPr>
                <a:t>CUSTOMER SOLUTION DIRECTOR</a:t>
              </a:r>
              <a:endParaRPr lang="en-US" sz="1200" b="1" kern="1200" dirty="0">
                <a:solidFill>
                  <a:srgbClr val="FFFFFF"/>
                </a:solidFill>
                <a:latin typeface="Calibri"/>
                <a:cs typeface="Calibri"/>
              </a:endParaRPr>
            </a:p>
          </p:txBody>
        </p:sp>
        <p:sp>
          <p:nvSpPr>
            <p:cNvPr id="48" name="Rectangle 47"/>
            <p:cNvSpPr/>
            <p:nvPr/>
          </p:nvSpPr>
          <p:spPr>
            <a:xfrm>
              <a:off x="349290" y="4170497"/>
              <a:ext cx="2747557" cy="410370"/>
            </a:xfrm>
            <a:prstGeom prst="rect">
              <a:avLst/>
            </a:prstGeom>
            <a:noFill/>
          </p:spPr>
          <p:txBody>
            <a:bodyPr wrap="square">
              <a:spAutoFit/>
            </a:bodyPr>
            <a:lstStyle/>
            <a:p>
              <a:pPr algn="ctr"/>
              <a:r>
                <a:rPr lang="en-US" sz="700" kern="1200" dirty="0" smtClean="0">
                  <a:solidFill>
                    <a:srgbClr val="FFFFFF"/>
                  </a:solidFill>
                  <a:latin typeface="Calibri"/>
                  <a:ea typeface="+mn-ea"/>
                  <a:cs typeface="Calibri"/>
                </a:rPr>
                <a:t>A Pivotal SME focused on driving success across </a:t>
              </a:r>
              <a:r>
                <a:rPr lang="en-US" sz="700" kern="1200" dirty="0">
                  <a:solidFill>
                    <a:srgbClr val="FFFFFF"/>
                  </a:solidFill>
                  <a:latin typeface="Calibri"/>
                  <a:ea typeface="+mn-ea"/>
                  <a:cs typeface="Calibri"/>
                </a:rPr>
                <a:t>the </a:t>
              </a:r>
              <a:r>
                <a:rPr lang="en-US" sz="700" kern="1200" dirty="0" smtClean="0">
                  <a:solidFill>
                    <a:srgbClr val="FFFFFF"/>
                  </a:solidFill>
                  <a:latin typeface="Calibri"/>
                  <a:ea typeface="+mn-ea"/>
                  <a:cs typeface="Calibri"/>
                </a:rPr>
                <a:t>multi-dimensional lifecycle </a:t>
              </a:r>
              <a:r>
                <a:rPr lang="en-US" sz="700" kern="1200" dirty="0">
                  <a:solidFill>
                    <a:srgbClr val="FFFFFF"/>
                  </a:solidFill>
                  <a:latin typeface="Calibri"/>
                  <a:ea typeface="+mn-ea"/>
                  <a:cs typeface="Calibri"/>
                </a:rPr>
                <a:t>of </a:t>
              </a:r>
              <a:r>
                <a:rPr lang="en-US" sz="700" kern="1200" dirty="0" smtClean="0">
                  <a:solidFill>
                    <a:srgbClr val="FFFFFF"/>
                  </a:solidFill>
                  <a:latin typeface="Calibri"/>
                  <a:ea typeface="+mn-ea"/>
                  <a:cs typeface="Calibri"/>
                </a:rPr>
                <a:t>change</a:t>
              </a:r>
              <a:r>
                <a:rPr lang="en-US" sz="700" kern="1200" dirty="0">
                  <a:solidFill>
                    <a:srgbClr val="FFFFFF"/>
                  </a:solidFill>
                  <a:latin typeface="Calibri"/>
                  <a:ea typeface="+mn-ea"/>
                  <a:cs typeface="Calibri"/>
                </a:rPr>
                <a:t>. </a:t>
              </a:r>
            </a:p>
          </p:txBody>
        </p:sp>
      </p:grpSp>
      <p:grpSp>
        <p:nvGrpSpPr>
          <p:cNvPr id="49" name="Group 48"/>
          <p:cNvGrpSpPr/>
          <p:nvPr/>
        </p:nvGrpSpPr>
        <p:grpSpPr>
          <a:xfrm>
            <a:off x="3256126" y="3781424"/>
            <a:ext cx="2735040" cy="723208"/>
            <a:chOff x="3207584" y="3614616"/>
            <a:chExt cx="2735040" cy="964279"/>
          </a:xfrm>
        </p:grpSpPr>
        <p:sp>
          <p:nvSpPr>
            <p:cNvPr id="50" name="Rounded Rectangle 49"/>
            <p:cNvSpPr/>
            <p:nvPr/>
          </p:nvSpPr>
          <p:spPr>
            <a:xfrm>
              <a:off x="3207584" y="3614616"/>
              <a:ext cx="2735040" cy="947616"/>
            </a:xfrm>
            <a:prstGeom prst="roundRect">
              <a:avLst>
                <a:gd name="adj" fmla="val 0"/>
              </a:avLst>
            </a:prstGeom>
            <a:solidFill>
              <a:srgbClr val="01786E"/>
            </a:solidFill>
            <a:ln w="12700" cmpd="sng">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a:solidFill>
                    <a:srgbClr val="FFFFFF"/>
                  </a:solidFill>
                  <a:latin typeface="Calibri"/>
                  <a:cs typeface="Calibri"/>
                </a:rPr>
                <a:t>  </a:t>
              </a:r>
              <a:r>
                <a:rPr lang="en-US" sz="1200" b="1" kern="1200" dirty="0" smtClean="0">
                  <a:solidFill>
                    <a:srgbClr val="FFFFFF"/>
                  </a:solidFill>
                  <a:latin typeface="Calibri"/>
                  <a:cs typeface="Calibri"/>
                </a:rPr>
                <a:t>SOLUTION</a:t>
              </a:r>
            </a:p>
            <a:p>
              <a:pPr algn="ctr"/>
              <a:r>
                <a:rPr lang="en-US" sz="1200" b="1" kern="1200" dirty="0">
                  <a:solidFill>
                    <a:srgbClr val="FFFFFF"/>
                  </a:solidFill>
                  <a:latin typeface="Calibri"/>
                  <a:cs typeface="Calibri"/>
                </a:rPr>
                <a:t> </a:t>
              </a:r>
              <a:r>
                <a:rPr lang="en-US" sz="1200" b="1" kern="1200" dirty="0" smtClean="0">
                  <a:solidFill>
                    <a:srgbClr val="FFFFFF"/>
                  </a:solidFill>
                  <a:latin typeface="Calibri"/>
                  <a:cs typeface="Calibri"/>
                </a:rPr>
                <a:t> ASSURANCE</a:t>
              </a:r>
              <a:endParaRPr lang="en-US" sz="1200" b="1" kern="1200" dirty="0">
                <a:solidFill>
                  <a:srgbClr val="FFFFFF"/>
                </a:solidFill>
                <a:latin typeface="Calibri"/>
                <a:cs typeface="Calibri"/>
              </a:endParaRPr>
            </a:p>
          </p:txBody>
        </p:sp>
        <p:sp>
          <p:nvSpPr>
            <p:cNvPr id="51" name="Rectangle 50"/>
            <p:cNvSpPr/>
            <p:nvPr/>
          </p:nvSpPr>
          <p:spPr>
            <a:xfrm>
              <a:off x="3209643" y="4168525"/>
              <a:ext cx="2730050" cy="410370"/>
            </a:xfrm>
            <a:prstGeom prst="rect">
              <a:avLst/>
            </a:prstGeom>
            <a:noFill/>
          </p:spPr>
          <p:txBody>
            <a:bodyPr wrap="square">
              <a:spAutoFit/>
            </a:bodyPr>
            <a:lstStyle/>
            <a:p>
              <a:pPr algn="ctr"/>
              <a:r>
                <a:rPr lang="en-US" sz="700" kern="1200" dirty="0" smtClean="0">
                  <a:solidFill>
                    <a:srgbClr val="FFFFFF"/>
                  </a:solidFill>
                  <a:latin typeface="Calibri"/>
                  <a:ea typeface="+mn-ea"/>
                  <a:cs typeface="Calibri"/>
                </a:rPr>
                <a:t>A Pivotal Cloud Foundry Architect working with your team to enable skills and best practices.</a:t>
              </a:r>
              <a:endParaRPr lang="en-US" sz="700" kern="1200" dirty="0">
                <a:solidFill>
                  <a:srgbClr val="FFFFFF"/>
                </a:solidFill>
                <a:latin typeface="Calibri"/>
                <a:ea typeface="+mn-ea"/>
                <a:cs typeface="Calibri"/>
              </a:endParaRPr>
            </a:p>
          </p:txBody>
        </p:sp>
      </p:grpSp>
      <p:grpSp>
        <p:nvGrpSpPr>
          <p:cNvPr id="52" name="Group 51"/>
          <p:cNvGrpSpPr/>
          <p:nvPr/>
        </p:nvGrpSpPr>
        <p:grpSpPr>
          <a:xfrm>
            <a:off x="6101903" y="3781513"/>
            <a:ext cx="2738946" cy="724312"/>
            <a:chOff x="6053361" y="3614616"/>
            <a:chExt cx="2738946" cy="965746"/>
          </a:xfrm>
        </p:grpSpPr>
        <p:sp>
          <p:nvSpPr>
            <p:cNvPr id="53" name="Rounded Rectangle 52"/>
            <p:cNvSpPr/>
            <p:nvPr/>
          </p:nvSpPr>
          <p:spPr>
            <a:xfrm>
              <a:off x="6053361" y="3614616"/>
              <a:ext cx="2717888" cy="947616"/>
            </a:xfrm>
            <a:prstGeom prst="roundRect">
              <a:avLst>
                <a:gd name="adj" fmla="val 0"/>
              </a:avLst>
            </a:prstGeom>
            <a:solidFill>
              <a:srgbClr val="01786E"/>
            </a:solidFill>
            <a:ln w="12700" cmpd="sng">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a:solidFill>
                    <a:srgbClr val="FFFFFF"/>
                  </a:solidFill>
                  <a:latin typeface="Calibri"/>
                  <a:cs typeface="Calibri"/>
                </a:rPr>
                <a:t>  </a:t>
              </a:r>
              <a:r>
                <a:rPr lang="en-US" sz="1200" b="1" kern="1200" dirty="0" smtClean="0">
                  <a:solidFill>
                    <a:srgbClr val="FFFFFF"/>
                  </a:solidFill>
                  <a:latin typeface="Calibri"/>
                  <a:cs typeface="Calibri"/>
                </a:rPr>
                <a:t>BUSINESS CRITICAL </a:t>
              </a:r>
            </a:p>
            <a:p>
              <a:pPr algn="ctr"/>
              <a:r>
                <a:rPr lang="en-US" sz="1200" b="1" kern="1200" dirty="0" smtClean="0">
                  <a:solidFill>
                    <a:srgbClr val="FFFFFF"/>
                  </a:solidFill>
                  <a:latin typeface="Calibri"/>
                  <a:cs typeface="Calibri"/>
                </a:rPr>
                <a:t>SUPPORT</a:t>
              </a:r>
              <a:endParaRPr lang="en-US" sz="1200" b="1" kern="1200" dirty="0">
                <a:solidFill>
                  <a:srgbClr val="FFFFFF"/>
                </a:solidFill>
                <a:latin typeface="Calibri"/>
                <a:cs typeface="Calibri"/>
              </a:endParaRPr>
            </a:p>
          </p:txBody>
        </p:sp>
        <p:sp>
          <p:nvSpPr>
            <p:cNvPr id="54" name="Rectangle 53"/>
            <p:cNvSpPr/>
            <p:nvPr/>
          </p:nvSpPr>
          <p:spPr>
            <a:xfrm>
              <a:off x="6061216" y="4169994"/>
              <a:ext cx="2731091" cy="410368"/>
            </a:xfrm>
            <a:prstGeom prst="rect">
              <a:avLst/>
            </a:prstGeom>
            <a:noFill/>
          </p:spPr>
          <p:txBody>
            <a:bodyPr wrap="square">
              <a:spAutoFit/>
            </a:bodyPr>
            <a:lstStyle/>
            <a:p>
              <a:pPr algn="ctr"/>
              <a:r>
                <a:rPr lang="en-US" sz="700" kern="1200" dirty="0" smtClean="0">
                  <a:solidFill>
                    <a:srgbClr val="FFFFFF"/>
                  </a:solidFill>
                  <a:latin typeface="Calibri"/>
                  <a:ea typeface="+mn-ea"/>
                  <a:cs typeface="Calibri"/>
                </a:rPr>
                <a:t>A Designated Support Engineer working proactively with you to maximize service levels.</a:t>
              </a:r>
              <a:endParaRPr lang="en-US" sz="700" kern="1200" dirty="0">
                <a:solidFill>
                  <a:srgbClr val="FFFFFF"/>
                </a:solidFill>
                <a:latin typeface="Calibri"/>
                <a:ea typeface="+mn-ea"/>
                <a:cs typeface="Calibri"/>
              </a:endParaRPr>
            </a:p>
          </p:txBody>
        </p:sp>
      </p:grpSp>
      <p:sp>
        <p:nvSpPr>
          <p:cNvPr id="55" name="Rectangle 54"/>
          <p:cNvSpPr/>
          <p:nvPr/>
        </p:nvSpPr>
        <p:spPr>
          <a:xfrm>
            <a:off x="6814645" y="1904817"/>
            <a:ext cx="2011680" cy="99842"/>
          </a:xfrm>
          <a:prstGeom prst="rect">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b="1" kern="1200" dirty="0" smtClean="0">
                <a:solidFill>
                  <a:srgbClr val="4D4D4D"/>
                </a:solidFill>
                <a:latin typeface="Arial"/>
              </a:rPr>
              <a:t>ENHANCE</a:t>
            </a:r>
            <a:endParaRPr lang="en-US" sz="800" b="1" kern="1200" dirty="0">
              <a:solidFill>
                <a:srgbClr val="4D4D4D"/>
              </a:solidFill>
              <a:latin typeface="Arial"/>
            </a:endParaRPr>
          </a:p>
        </p:txBody>
      </p:sp>
      <p:sp>
        <p:nvSpPr>
          <p:cNvPr id="56" name="Title 1"/>
          <p:cNvSpPr>
            <a:spLocks noGrp="1"/>
          </p:cNvSpPr>
          <p:nvPr>
            <p:ph type="title"/>
          </p:nvPr>
        </p:nvSpPr>
        <p:spPr>
          <a:xfrm>
            <a:off x="147202" y="158445"/>
            <a:ext cx="8875716" cy="545020"/>
          </a:xfrm>
        </p:spPr>
        <p:txBody>
          <a:bodyPr/>
          <a:lstStyle/>
          <a:p>
            <a:r>
              <a:rPr lang="en-US" sz="2800" dirty="0" smtClean="0"/>
              <a:t>How &amp; Where to start with Cloud Architecture </a:t>
            </a:r>
            <a:endParaRPr lang="en-US" sz="2800" dirty="0"/>
          </a:p>
        </p:txBody>
      </p:sp>
    </p:spTree>
    <p:extLst>
      <p:ext uri="{BB962C8B-B14F-4D97-AF65-F5344CB8AC3E}">
        <p14:creationId xmlns:p14="http://schemas.microsoft.com/office/powerpoint/2010/main" val="70701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up)">
                                      <p:cBhvr>
                                        <p:cTn id="19" dur="500"/>
                                        <p:tgtEl>
                                          <p:spTgt spid="43"/>
                                        </p:tgtEl>
                                      </p:cBhvr>
                                    </p:animEffect>
                                  </p:childTnLst>
                                </p:cTn>
                              </p:par>
                              <p:par>
                                <p:cTn id="20" presetID="22" presetClass="entr" presetSubtype="1"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par>
                                <p:cTn id="28" presetID="22" presetClass="entr" presetSubtype="1"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up)">
                                      <p:cBhvr>
                                        <p:cTn id="30" dur="500"/>
                                        <p:tgtEl>
                                          <p:spTgt spid="39"/>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up)">
                                      <p:cBhvr>
                                        <p:cTn id="33" dur="500"/>
                                        <p:tgtEl>
                                          <p:spTgt spid="4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wipe(up)">
                                      <p:cBhvr>
                                        <p:cTn id="45" dur="500"/>
                                        <p:tgtEl>
                                          <p:spTgt spid="5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up)">
                                      <p:cBhvr>
                                        <p:cTn id="50" dur="500"/>
                                        <p:tgtEl>
                                          <p:spTgt spid="45"/>
                                        </p:tgtEl>
                                      </p:cBhvr>
                                    </p:animEffect>
                                  </p:childTnLst>
                                </p:cTn>
                              </p:par>
                              <p:par>
                                <p:cTn id="51" presetID="22" presetClass="entr" presetSubtype="1"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up)">
                                      <p:cBhvr>
                                        <p:cTn id="53" dur="500"/>
                                        <p:tgtEl>
                                          <p:spTgt spid="46"/>
                                        </p:tgtEl>
                                      </p:cBhvr>
                                    </p:animEffect>
                                  </p:childTnLst>
                                </p:cTn>
                              </p:par>
                              <p:par>
                                <p:cTn id="54" presetID="22" presetClass="entr" presetSubtype="1"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wipe(up)">
                                      <p:cBhvr>
                                        <p:cTn id="56" dur="500"/>
                                        <p:tgtEl>
                                          <p:spTgt spid="49"/>
                                        </p:tgtEl>
                                      </p:cBhvr>
                                    </p:animEffect>
                                  </p:childTnLst>
                                </p:cTn>
                              </p:par>
                              <p:par>
                                <p:cTn id="57" presetID="22" presetClass="entr" presetSubtype="1"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wipe(up)">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31" grpId="0" animBg="1"/>
      <p:bldP spid="38" grpId="0" animBg="1"/>
      <p:bldP spid="43" grpId="0" animBg="1"/>
      <p:bldP spid="44" grpId="0" animBg="1"/>
      <p:bldP spid="45" grpId="0" animBg="1"/>
      <p:bldP spid="5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41150"/>
            <a:ext cx="9144000" cy="5184650"/>
          </a:xfrm>
          <a:prstGeom prst="rect">
            <a:avLst/>
          </a:prstGeom>
        </p:spPr>
      </p:pic>
    </p:spTree>
    <p:extLst>
      <p:ext uri="{BB962C8B-B14F-4D97-AF65-F5344CB8AC3E}">
        <p14:creationId xmlns:p14="http://schemas.microsoft.com/office/powerpoint/2010/main" val="291100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379486"/>
            <a:ext cx="9144000" cy="764033"/>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98318" y="3131287"/>
            <a:ext cx="4198799" cy="124819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544" y="2797621"/>
            <a:ext cx="4376514" cy="2041304"/>
          </a:xfrm>
          <a:prstGeom prst="rect">
            <a:avLst/>
          </a:prstGeom>
        </p:spPr>
      </p:pic>
      <p:sp>
        <p:nvSpPr>
          <p:cNvPr id="15" name="TextBox 14"/>
          <p:cNvSpPr txBox="1"/>
          <p:nvPr/>
        </p:nvSpPr>
        <p:spPr>
          <a:xfrm>
            <a:off x="61632"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Enabling </a:t>
            </a:r>
            <a:r>
              <a:rPr lang="en-US" dirty="0">
                <a:solidFill>
                  <a:srgbClr val="4D4D4D"/>
                </a:solidFill>
                <a:latin typeface="Arial"/>
              </a:rPr>
              <a:t>Continuous Delivery</a:t>
            </a:r>
          </a:p>
        </p:txBody>
      </p:sp>
      <p:sp>
        <p:nvSpPr>
          <p:cNvPr id="18" name="TextBox 17"/>
          <p:cNvSpPr txBox="1"/>
          <p:nvPr/>
        </p:nvSpPr>
        <p:spPr>
          <a:xfrm>
            <a:off x="4860083"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Disrupt</a:t>
            </a:r>
            <a:endParaRPr lang="en-US" dirty="0">
              <a:solidFill>
                <a:srgbClr val="4D4D4D"/>
              </a:solidFill>
              <a:latin typeface="Arial"/>
            </a:endParaRPr>
          </a:p>
        </p:txBody>
      </p:sp>
      <p:cxnSp>
        <p:nvCxnSpPr>
          <p:cNvPr id="11" name="Straight Arrow Connector 10"/>
          <p:cNvCxnSpPr/>
          <p:nvPr/>
        </p:nvCxnSpPr>
        <p:spPr>
          <a:xfrm flipH="1" flipV="1">
            <a:off x="4831751" y="1737707"/>
            <a:ext cx="1318107" cy="1971628"/>
          </a:xfrm>
          <a:prstGeom prst="straightConnector1">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7542477" y="1737707"/>
            <a:ext cx="1336924" cy="1971628"/>
          </a:xfrm>
          <a:prstGeom prst="straightConnector1">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4" name="Group 183"/>
          <p:cNvGrpSpPr/>
          <p:nvPr/>
        </p:nvGrpSpPr>
        <p:grpSpPr>
          <a:xfrm>
            <a:off x="4673664" y="463781"/>
            <a:ext cx="4390317" cy="1235363"/>
            <a:chOff x="4673646" y="463767"/>
            <a:chExt cx="4390317" cy="1235363"/>
          </a:xfrm>
        </p:grpSpPr>
        <p:sp>
          <p:nvSpPr>
            <p:cNvPr id="23" name="Rectangle 22"/>
            <p:cNvSpPr/>
            <p:nvPr/>
          </p:nvSpPr>
          <p:spPr>
            <a:xfrm>
              <a:off x="4771959" y="544559"/>
              <a:ext cx="460134" cy="110899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4" name="TextBox 23"/>
            <p:cNvSpPr txBox="1"/>
            <p:nvPr/>
          </p:nvSpPr>
          <p:spPr>
            <a:xfrm>
              <a:off x="4673646" y="765247"/>
              <a:ext cx="635433" cy="307777"/>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nvGrpSpPr>
            <p:cNvPr id="181" name="Group 180"/>
            <p:cNvGrpSpPr/>
            <p:nvPr/>
          </p:nvGrpSpPr>
          <p:grpSpPr>
            <a:xfrm>
              <a:off x="4752419" y="463767"/>
              <a:ext cx="4311544" cy="1235363"/>
              <a:chOff x="4752419" y="463767"/>
              <a:chExt cx="4311544" cy="1235363"/>
            </a:xfrm>
          </p:grpSpPr>
          <p:grpSp>
            <p:nvGrpSpPr>
              <p:cNvPr id="25" name="Group 24"/>
              <p:cNvGrpSpPr/>
              <p:nvPr/>
            </p:nvGrpSpPr>
            <p:grpSpPr>
              <a:xfrm>
                <a:off x="5210058" y="544559"/>
                <a:ext cx="635433" cy="1108998"/>
                <a:chOff x="108746" y="1451414"/>
                <a:chExt cx="635433" cy="591721"/>
              </a:xfrm>
            </p:grpSpPr>
            <p:sp>
              <p:nvSpPr>
                <p:cNvPr id="26" name="Rectangle 2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7" name="TextBox 26"/>
                <p:cNvSpPr txBox="1"/>
                <p:nvPr/>
              </p:nvSpPr>
              <p:spPr>
                <a:xfrm>
                  <a:off x="108746" y="1619787"/>
                  <a:ext cx="635433" cy="106742"/>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28" name="Group 27"/>
              <p:cNvGrpSpPr/>
              <p:nvPr/>
            </p:nvGrpSpPr>
            <p:grpSpPr>
              <a:xfrm>
                <a:off x="5746470" y="544559"/>
                <a:ext cx="635433" cy="1108998"/>
                <a:chOff x="108746" y="1451414"/>
                <a:chExt cx="635433" cy="591721"/>
              </a:xfrm>
            </p:grpSpPr>
            <p:sp>
              <p:nvSpPr>
                <p:cNvPr id="29" name="Rectangle 2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0" name="TextBox 29"/>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31" name="Group 30"/>
              <p:cNvGrpSpPr/>
              <p:nvPr/>
            </p:nvGrpSpPr>
            <p:grpSpPr>
              <a:xfrm>
                <a:off x="6282882" y="544559"/>
                <a:ext cx="635433" cy="1108998"/>
                <a:chOff x="108746" y="1451414"/>
                <a:chExt cx="635433" cy="591721"/>
              </a:xfrm>
            </p:grpSpPr>
            <p:sp>
              <p:nvSpPr>
                <p:cNvPr id="32" name="Rectangle 3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3" name="TextBox 32"/>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34" name="Group 33"/>
              <p:cNvGrpSpPr/>
              <p:nvPr/>
            </p:nvGrpSpPr>
            <p:grpSpPr>
              <a:xfrm>
                <a:off x="6819294" y="544559"/>
                <a:ext cx="635433" cy="1108998"/>
                <a:chOff x="108746" y="1451414"/>
                <a:chExt cx="635433" cy="591721"/>
              </a:xfrm>
            </p:grpSpPr>
            <p:sp>
              <p:nvSpPr>
                <p:cNvPr id="35" name="Rectangle 3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6" name="TextBox 35"/>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DBA</a:t>
                  </a:r>
                </a:p>
              </p:txBody>
            </p:sp>
          </p:grpSp>
          <p:grpSp>
            <p:nvGrpSpPr>
              <p:cNvPr id="37" name="Group 36"/>
              <p:cNvGrpSpPr/>
              <p:nvPr/>
            </p:nvGrpSpPr>
            <p:grpSpPr>
              <a:xfrm>
                <a:off x="7355706" y="541905"/>
                <a:ext cx="635433" cy="1108998"/>
                <a:chOff x="108746" y="1451414"/>
                <a:chExt cx="635433" cy="591721"/>
              </a:xfrm>
            </p:grpSpPr>
            <p:sp>
              <p:nvSpPr>
                <p:cNvPr id="38" name="Rectangle 3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9" name="TextBox 38"/>
                <p:cNvSpPr txBox="1"/>
                <p:nvPr/>
              </p:nvSpPr>
              <p:spPr>
                <a:xfrm>
                  <a:off x="108746" y="1619787"/>
                  <a:ext cx="635433" cy="16421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40" name="Group 39"/>
              <p:cNvGrpSpPr/>
              <p:nvPr/>
            </p:nvGrpSpPr>
            <p:grpSpPr>
              <a:xfrm>
                <a:off x="7892118" y="541905"/>
                <a:ext cx="635433" cy="1108998"/>
                <a:chOff x="108746" y="1451414"/>
                <a:chExt cx="635433" cy="591721"/>
              </a:xfrm>
            </p:grpSpPr>
            <p:sp>
              <p:nvSpPr>
                <p:cNvPr id="41" name="Rectangle 4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2" name="TextBox 41"/>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43" name="Group 42"/>
              <p:cNvGrpSpPr/>
              <p:nvPr/>
            </p:nvGrpSpPr>
            <p:grpSpPr>
              <a:xfrm>
                <a:off x="8428530" y="541905"/>
                <a:ext cx="635433" cy="1108998"/>
                <a:chOff x="108746" y="1451414"/>
                <a:chExt cx="635433" cy="591721"/>
              </a:xfrm>
            </p:grpSpPr>
            <p:sp>
              <p:nvSpPr>
                <p:cNvPr id="44" name="Rectangle 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5" name="TextBox 44"/>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49" name="Rounded Rectangle 48"/>
              <p:cNvSpPr/>
              <p:nvPr/>
            </p:nvSpPr>
            <p:spPr>
              <a:xfrm>
                <a:off x="4752419" y="48429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0" name="Rounded Rectangle 49"/>
              <p:cNvSpPr/>
              <p:nvPr/>
            </p:nvSpPr>
            <p:spPr>
              <a:xfrm>
                <a:off x="5288831" y="479168"/>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1" name="Rounded Rectangle 50"/>
              <p:cNvSpPr/>
              <p:nvPr/>
            </p:nvSpPr>
            <p:spPr>
              <a:xfrm>
                <a:off x="5823465" y="47848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2" name="Rounded Rectangle 51"/>
              <p:cNvSpPr/>
              <p:nvPr/>
            </p:nvSpPr>
            <p:spPr>
              <a:xfrm>
                <a:off x="6359877" y="47336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3" name="Rounded Rectangle 52"/>
              <p:cNvSpPr/>
              <p:nvPr/>
            </p:nvSpPr>
            <p:spPr>
              <a:xfrm>
                <a:off x="6899703" y="47469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4" name="Rounded Rectangle 53"/>
              <p:cNvSpPr/>
              <p:nvPr/>
            </p:nvSpPr>
            <p:spPr>
              <a:xfrm>
                <a:off x="7436115" y="46957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5" name="Rounded Rectangle 54"/>
              <p:cNvSpPr/>
              <p:nvPr/>
            </p:nvSpPr>
            <p:spPr>
              <a:xfrm>
                <a:off x="7970749" y="468890"/>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6" name="Rounded Rectangle 55"/>
              <p:cNvSpPr/>
              <p:nvPr/>
            </p:nvSpPr>
            <p:spPr>
              <a:xfrm>
                <a:off x="8507161" y="46376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sp>
        <p:nvSpPr>
          <p:cNvPr id="57" name="Rounded Rectangle 56"/>
          <p:cNvSpPr/>
          <p:nvPr/>
        </p:nvSpPr>
        <p:spPr>
          <a:xfrm>
            <a:off x="4708288" y="1314199"/>
            <a:ext cx="4380539"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Product Team Using Monolithic Delivery </a:t>
            </a:r>
            <a:endParaRPr lang="en-US" sz="1400" dirty="0">
              <a:solidFill>
                <a:srgbClr val="FFFFFF"/>
              </a:solidFill>
              <a:latin typeface="Arial"/>
            </a:endParaRPr>
          </a:p>
        </p:txBody>
      </p:sp>
      <p:sp>
        <p:nvSpPr>
          <p:cNvPr id="58" name="TextBox 57"/>
          <p:cNvSpPr txBox="1"/>
          <p:nvPr/>
        </p:nvSpPr>
        <p:spPr>
          <a:xfrm>
            <a:off x="5679614" y="1748847"/>
            <a:ext cx="2395614" cy="600164"/>
          </a:xfrm>
          <a:prstGeom prst="rect">
            <a:avLst/>
          </a:prstGeom>
          <a:noFill/>
        </p:spPr>
        <p:txBody>
          <a:bodyPr wrap="none" rtlCol="0">
            <a:spAutoFit/>
          </a:bodyPr>
          <a:lstStyle/>
          <a:p>
            <a:pPr algn="ctr"/>
            <a:r>
              <a:rPr lang="en-US" sz="1100" dirty="0" smtClean="0">
                <a:solidFill>
                  <a:srgbClr val="008881"/>
                </a:solidFill>
                <a:latin typeface="Arial"/>
              </a:rPr>
              <a:t>Different Organizational Silos </a:t>
            </a:r>
          </a:p>
          <a:p>
            <a:pPr algn="ctr"/>
            <a:r>
              <a:rPr lang="en-US" sz="1100" dirty="0" smtClean="0">
                <a:solidFill>
                  <a:srgbClr val="008881"/>
                </a:solidFill>
                <a:latin typeface="Arial"/>
              </a:rPr>
              <a:t>Communicating via Support Tickets </a:t>
            </a:r>
          </a:p>
          <a:p>
            <a:pPr algn="ctr"/>
            <a:r>
              <a:rPr lang="en-US" sz="1100" dirty="0">
                <a:solidFill>
                  <a:srgbClr val="008881"/>
                </a:solidFill>
                <a:latin typeface="Arial"/>
              </a:rPr>
              <a:t>a</a:t>
            </a:r>
            <a:r>
              <a:rPr lang="en-US" sz="1100" dirty="0" smtClean="0">
                <a:solidFill>
                  <a:srgbClr val="008881"/>
                </a:solidFill>
                <a:latin typeface="Arial"/>
              </a:rPr>
              <a:t>nd Work Orders</a:t>
            </a:r>
          </a:p>
        </p:txBody>
      </p:sp>
      <p:sp>
        <p:nvSpPr>
          <p:cNvPr id="93" name="TextBox 92"/>
          <p:cNvSpPr txBox="1"/>
          <p:nvPr/>
        </p:nvSpPr>
        <p:spPr>
          <a:xfrm>
            <a:off x="5813316" y="168740"/>
            <a:ext cx="2066040" cy="261610"/>
          </a:xfrm>
          <a:prstGeom prst="rect">
            <a:avLst/>
          </a:prstGeom>
          <a:noFill/>
        </p:spPr>
        <p:txBody>
          <a:bodyPr wrap="none" rtlCol="0">
            <a:spAutoFit/>
          </a:bodyPr>
          <a:lstStyle/>
          <a:p>
            <a:pPr algn="ctr"/>
            <a:r>
              <a:rPr lang="en-US" sz="1100" dirty="0" smtClean="0">
                <a:solidFill>
                  <a:srgbClr val="008881"/>
                </a:solidFill>
                <a:latin typeface="Arial"/>
              </a:rPr>
              <a:t>Waterfall Project/Organization</a:t>
            </a:r>
          </a:p>
        </p:txBody>
      </p:sp>
      <p:sp>
        <p:nvSpPr>
          <p:cNvPr id="94" name="TextBox 93"/>
          <p:cNvSpPr txBox="1"/>
          <p:nvPr/>
        </p:nvSpPr>
        <p:spPr>
          <a:xfrm rot="16200000">
            <a:off x="2235853" y="1035007"/>
            <a:ext cx="875961" cy="400110"/>
          </a:xfrm>
          <a:prstGeom prst="rect">
            <a:avLst/>
          </a:prstGeom>
          <a:noFill/>
        </p:spPr>
        <p:txBody>
          <a:bodyPr wrap="none" rtlCol="0">
            <a:spAutoFit/>
          </a:bodyPr>
          <a:lstStyle/>
          <a:p>
            <a:pPr algn="ctr"/>
            <a:r>
              <a:rPr lang="en-US" sz="1000" dirty="0" smtClean="0">
                <a:solidFill>
                  <a:srgbClr val="008881"/>
                </a:solidFill>
                <a:latin typeface="Arial"/>
              </a:rPr>
              <a:t>Self-Service</a:t>
            </a:r>
          </a:p>
          <a:p>
            <a:pPr algn="ctr"/>
            <a:r>
              <a:rPr lang="en-US" sz="1000" dirty="0" smtClean="0">
                <a:solidFill>
                  <a:srgbClr val="008881"/>
                </a:solidFill>
                <a:latin typeface="Arial"/>
              </a:rPr>
              <a:t>APIs</a:t>
            </a:r>
          </a:p>
        </p:txBody>
      </p:sp>
      <p:sp>
        <p:nvSpPr>
          <p:cNvPr id="95" name="TextBox 94"/>
          <p:cNvSpPr txBox="1"/>
          <p:nvPr/>
        </p:nvSpPr>
        <p:spPr>
          <a:xfrm>
            <a:off x="3194549" y="368482"/>
            <a:ext cx="992273" cy="430887"/>
          </a:xfrm>
          <a:prstGeom prst="rect">
            <a:avLst/>
          </a:prstGeom>
          <a:noFill/>
        </p:spPr>
        <p:txBody>
          <a:bodyPr wrap="none" rtlCol="0">
            <a:spAutoFit/>
          </a:bodyPr>
          <a:lstStyle/>
          <a:p>
            <a:pPr algn="ctr"/>
            <a:r>
              <a:rPr lang="en-US" sz="1100" dirty="0" smtClean="0">
                <a:solidFill>
                  <a:srgbClr val="008881"/>
                </a:solidFill>
                <a:latin typeface="Arial"/>
              </a:rPr>
              <a:t>Cloud Native</a:t>
            </a:r>
          </a:p>
          <a:p>
            <a:pPr algn="ctr"/>
            <a:r>
              <a:rPr lang="en-US" sz="1100" dirty="0" smtClean="0">
                <a:solidFill>
                  <a:srgbClr val="008881"/>
                </a:solidFill>
                <a:latin typeface="Arial"/>
              </a:rPr>
              <a:t>Platform</a:t>
            </a:r>
          </a:p>
        </p:txBody>
      </p:sp>
      <p:grpSp>
        <p:nvGrpSpPr>
          <p:cNvPr id="187" name="Group 186"/>
          <p:cNvGrpSpPr/>
          <p:nvPr/>
        </p:nvGrpSpPr>
        <p:grpSpPr>
          <a:xfrm>
            <a:off x="2849185" y="798042"/>
            <a:ext cx="1596847" cy="939815"/>
            <a:chOff x="2849175" y="798028"/>
            <a:chExt cx="1596847" cy="939815"/>
          </a:xfrm>
        </p:grpSpPr>
        <p:grpSp>
          <p:nvGrpSpPr>
            <p:cNvPr id="74" name="Group 73"/>
            <p:cNvGrpSpPr/>
            <p:nvPr/>
          </p:nvGrpSpPr>
          <p:grpSpPr>
            <a:xfrm>
              <a:off x="2849175" y="836944"/>
              <a:ext cx="635433" cy="729731"/>
              <a:chOff x="108746" y="1451414"/>
              <a:chExt cx="635433" cy="591721"/>
            </a:xfrm>
          </p:grpSpPr>
          <p:sp>
            <p:nvSpPr>
              <p:cNvPr id="75" name="Rectangle 7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6" name="TextBox 75"/>
              <p:cNvSpPr txBox="1"/>
              <p:nvPr/>
            </p:nvSpPr>
            <p:spPr>
              <a:xfrm>
                <a:off x="108746" y="1619787"/>
                <a:ext cx="635433" cy="24956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6" name="Group 185"/>
            <p:cNvGrpSpPr/>
            <p:nvPr/>
          </p:nvGrpSpPr>
          <p:grpSpPr>
            <a:xfrm>
              <a:off x="2907302" y="798028"/>
              <a:ext cx="1538720" cy="939815"/>
              <a:chOff x="2907302" y="798028"/>
              <a:chExt cx="1538720" cy="939815"/>
            </a:xfrm>
          </p:grpSpPr>
          <p:grpSp>
            <p:nvGrpSpPr>
              <p:cNvPr id="77" name="Group 76"/>
              <p:cNvGrpSpPr/>
              <p:nvPr/>
            </p:nvGrpSpPr>
            <p:grpSpPr>
              <a:xfrm>
                <a:off x="3329882" y="836944"/>
                <a:ext cx="635433" cy="729731"/>
                <a:chOff x="108746" y="1451414"/>
                <a:chExt cx="635433" cy="591721"/>
              </a:xfrm>
            </p:grpSpPr>
            <p:sp>
              <p:nvSpPr>
                <p:cNvPr id="78" name="Rectangle 7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9" name="TextBox 78"/>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80" name="Group 79"/>
              <p:cNvGrpSpPr/>
              <p:nvPr/>
            </p:nvGrpSpPr>
            <p:grpSpPr>
              <a:xfrm>
                <a:off x="3810589" y="836944"/>
                <a:ext cx="635433" cy="729731"/>
                <a:chOff x="108746" y="1451414"/>
                <a:chExt cx="635433" cy="591721"/>
              </a:xfrm>
            </p:grpSpPr>
            <p:sp>
              <p:nvSpPr>
                <p:cNvPr id="81" name="Rectangle 8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82" name="TextBox 81"/>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88" name="Rounded Rectangle 87"/>
              <p:cNvSpPr/>
              <p:nvPr/>
            </p:nvSpPr>
            <p:spPr>
              <a:xfrm>
                <a:off x="2907302" y="798028"/>
                <a:ext cx="1506298" cy="799375"/>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Rounded Rectangle 96"/>
              <p:cNvSpPr/>
              <p:nvPr/>
            </p:nvSpPr>
            <p:spPr>
              <a:xfrm>
                <a:off x="2913174" y="1460599"/>
                <a:ext cx="1519861" cy="277244"/>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Platform Ops Team</a:t>
                </a:r>
                <a:endParaRPr lang="en-US" sz="1200" dirty="0">
                  <a:solidFill>
                    <a:srgbClr val="FFFFFF"/>
                  </a:solidFill>
                  <a:latin typeface="Arial"/>
                </a:endParaRPr>
              </a:p>
            </p:txBody>
          </p:sp>
        </p:grpSp>
      </p:grpSp>
      <p:grpSp>
        <p:nvGrpSpPr>
          <p:cNvPr id="132" name="Group 131"/>
          <p:cNvGrpSpPr/>
          <p:nvPr/>
        </p:nvGrpSpPr>
        <p:grpSpPr>
          <a:xfrm>
            <a:off x="61632" y="922113"/>
            <a:ext cx="2389394" cy="670462"/>
            <a:chOff x="130950" y="2141282"/>
            <a:chExt cx="2571182" cy="670462"/>
          </a:xfrm>
        </p:grpSpPr>
        <p:grpSp>
          <p:nvGrpSpPr>
            <p:cNvPr id="115" name="Group 114"/>
            <p:cNvGrpSpPr/>
            <p:nvPr/>
          </p:nvGrpSpPr>
          <p:grpSpPr>
            <a:xfrm>
              <a:off x="130950" y="2179271"/>
              <a:ext cx="635433" cy="472891"/>
              <a:chOff x="108746" y="1451414"/>
              <a:chExt cx="635433" cy="591721"/>
            </a:xfrm>
          </p:grpSpPr>
          <p:sp>
            <p:nvSpPr>
              <p:cNvPr id="116" name="Rectangle 11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17" name="TextBox 116"/>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18" name="Group 117"/>
            <p:cNvGrpSpPr/>
            <p:nvPr/>
          </p:nvGrpSpPr>
          <p:grpSpPr>
            <a:xfrm>
              <a:off x="611657" y="2179271"/>
              <a:ext cx="635433" cy="472891"/>
              <a:chOff x="108746" y="1451414"/>
              <a:chExt cx="635433" cy="591721"/>
            </a:xfrm>
          </p:grpSpPr>
          <p:sp>
            <p:nvSpPr>
              <p:cNvPr id="119" name="Rectangle 11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0" name="TextBox 119"/>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21" name="Group 120"/>
            <p:cNvGrpSpPr/>
            <p:nvPr/>
          </p:nvGrpSpPr>
          <p:grpSpPr>
            <a:xfrm>
              <a:off x="1092364" y="2179271"/>
              <a:ext cx="635433" cy="472891"/>
              <a:chOff x="108746" y="1451414"/>
              <a:chExt cx="635433" cy="591721"/>
            </a:xfrm>
          </p:grpSpPr>
          <p:sp>
            <p:nvSpPr>
              <p:cNvPr id="122" name="Rectangle 12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3" name="TextBox 12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24" name="Group 123"/>
            <p:cNvGrpSpPr/>
            <p:nvPr/>
          </p:nvGrpSpPr>
          <p:grpSpPr>
            <a:xfrm>
              <a:off x="1573071" y="2179271"/>
              <a:ext cx="635433" cy="472891"/>
              <a:chOff x="108746" y="1451414"/>
              <a:chExt cx="635433" cy="591721"/>
            </a:xfrm>
          </p:grpSpPr>
          <p:sp>
            <p:nvSpPr>
              <p:cNvPr id="125" name="Rectangle 12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6" name="TextBox 125"/>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27" name="Group 126"/>
            <p:cNvGrpSpPr/>
            <p:nvPr/>
          </p:nvGrpSpPr>
          <p:grpSpPr>
            <a:xfrm>
              <a:off x="2053778" y="2179271"/>
              <a:ext cx="635433" cy="472891"/>
              <a:chOff x="108746" y="1451414"/>
              <a:chExt cx="635433" cy="591721"/>
            </a:xfrm>
          </p:grpSpPr>
          <p:sp>
            <p:nvSpPr>
              <p:cNvPr id="128" name="Rectangle 12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9" name="TextBox 12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30" name="Rounded Rectangle 12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1" name="Rounded Rectangle 13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pic>
        <p:nvPicPr>
          <p:cNvPr id="135" name="Picture 13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88317" y="41257"/>
            <a:ext cx="577003" cy="368468"/>
          </a:xfrm>
          <a:prstGeom prst="rect">
            <a:avLst/>
          </a:prstGeom>
        </p:spPr>
      </p:pic>
      <p:grpSp>
        <p:nvGrpSpPr>
          <p:cNvPr id="136" name="Group 135"/>
          <p:cNvGrpSpPr/>
          <p:nvPr/>
        </p:nvGrpSpPr>
        <p:grpSpPr>
          <a:xfrm>
            <a:off x="61632" y="1699131"/>
            <a:ext cx="2389394" cy="670462"/>
            <a:chOff x="130950" y="2141282"/>
            <a:chExt cx="2571182" cy="670462"/>
          </a:xfrm>
        </p:grpSpPr>
        <p:grpSp>
          <p:nvGrpSpPr>
            <p:cNvPr id="137" name="Group 136"/>
            <p:cNvGrpSpPr/>
            <p:nvPr/>
          </p:nvGrpSpPr>
          <p:grpSpPr>
            <a:xfrm>
              <a:off x="130950" y="2179271"/>
              <a:ext cx="635433" cy="472891"/>
              <a:chOff x="108746" y="1451414"/>
              <a:chExt cx="635433" cy="591721"/>
            </a:xfrm>
          </p:grpSpPr>
          <p:sp>
            <p:nvSpPr>
              <p:cNvPr id="152" name="Rectangle 15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3" name="TextBox 152"/>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38" name="Group 137"/>
            <p:cNvGrpSpPr/>
            <p:nvPr/>
          </p:nvGrpSpPr>
          <p:grpSpPr>
            <a:xfrm>
              <a:off x="611657" y="2179271"/>
              <a:ext cx="635433" cy="472891"/>
              <a:chOff x="108746" y="1451414"/>
              <a:chExt cx="635433" cy="591721"/>
            </a:xfrm>
          </p:grpSpPr>
          <p:sp>
            <p:nvSpPr>
              <p:cNvPr id="150" name="Rectangle 14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1" name="TextBox 150"/>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39" name="Group 138"/>
            <p:cNvGrpSpPr/>
            <p:nvPr/>
          </p:nvGrpSpPr>
          <p:grpSpPr>
            <a:xfrm>
              <a:off x="1092364" y="2179271"/>
              <a:ext cx="635433" cy="472891"/>
              <a:chOff x="108746" y="1451414"/>
              <a:chExt cx="635433" cy="591721"/>
            </a:xfrm>
          </p:grpSpPr>
          <p:sp>
            <p:nvSpPr>
              <p:cNvPr id="148" name="Rectangle 14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9" name="TextBox 14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40" name="Group 139"/>
            <p:cNvGrpSpPr/>
            <p:nvPr/>
          </p:nvGrpSpPr>
          <p:grpSpPr>
            <a:xfrm>
              <a:off x="1573071" y="2179271"/>
              <a:ext cx="635433" cy="472891"/>
              <a:chOff x="108746" y="1451414"/>
              <a:chExt cx="635433" cy="591721"/>
            </a:xfrm>
          </p:grpSpPr>
          <p:sp>
            <p:nvSpPr>
              <p:cNvPr id="146" name="Rectangle 14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7" name="TextBox 14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41" name="Group 140"/>
            <p:cNvGrpSpPr/>
            <p:nvPr/>
          </p:nvGrpSpPr>
          <p:grpSpPr>
            <a:xfrm>
              <a:off x="2053778" y="2179271"/>
              <a:ext cx="635433" cy="472891"/>
              <a:chOff x="108746" y="1451414"/>
              <a:chExt cx="635433" cy="591721"/>
            </a:xfrm>
          </p:grpSpPr>
          <p:sp>
            <p:nvSpPr>
              <p:cNvPr id="144" name="Rectangle 1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5" name="TextBox 14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42" name="Rounded Rectangle 141"/>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3" name="Rounded Rectangle 142"/>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grpSp>
        <p:nvGrpSpPr>
          <p:cNvPr id="154" name="Group 153"/>
          <p:cNvGrpSpPr/>
          <p:nvPr/>
        </p:nvGrpSpPr>
        <p:grpSpPr>
          <a:xfrm>
            <a:off x="61632" y="140235"/>
            <a:ext cx="2389394" cy="670462"/>
            <a:chOff x="130950" y="2141282"/>
            <a:chExt cx="2571182" cy="670462"/>
          </a:xfrm>
        </p:grpSpPr>
        <p:grpSp>
          <p:nvGrpSpPr>
            <p:cNvPr id="155" name="Group 154"/>
            <p:cNvGrpSpPr/>
            <p:nvPr/>
          </p:nvGrpSpPr>
          <p:grpSpPr>
            <a:xfrm>
              <a:off x="130950" y="2179271"/>
              <a:ext cx="635433" cy="472891"/>
              <a:chOff x="108746" y="1451414"/>
              <a:chExt cx="635433" cy="591721"/>
            </a:xfrm>
          </p:grpSpPr>
          <p:sp>
            <p:nvSpPr>
              <p:cNvPr id="170" name="Rectangle 16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1" name="TextBox 170"/>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56" name="Group 155"/>
            <p:cNvGrpSpPr/>
            <p:nvPr/>
          </p:nvGrpSpPr>
          <p:grpSpPr>
            <a:xfrm>
              <a:off x="611657" y="2179271"/>
              <a:ext cx="635433" cy="472891"/>
              <a:chOff x="108746" y="1451414"/>
              <a:chExt cx="635433" cy="591721"/>
            </a:xfrm>
          </p:grpSpPr>
          <p:sp>
            <p:nvSpPr>
              <p:cNvPr id="168" name="Rectangle 16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9" name="TextBox 168"/>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57" name="Group 156"/>
            <p:cNvGrpSpPr/>
            <p:nvPr/>
          </p:nvGrpSpPr>
          <p:grpSpPr>
            <a:xfrm>
              <a:off x="1092364" y="2179271"/>
              <a:ext cx="635433" cy="472891"/>
              <a:chOff x="108746" y="1451414"/>
              <a:chExt cx="635433" cy="591721"/>
            </a:xfrm>
          </p:grpSpPr>
          <p:sp>
            <p:nvSpPr>
              <p:cNvPr id="166" name="Rectangle 16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7" name="TextBox 16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58" name="Group 157"/>
            <p:cNvGrpSpPr/>
            <p:nvPr/>
          </p:nvGrpSpPr>
          <p:grpSpPr>
            <a:xfrm>
              <a:off x="1573071" y="2179271"/>
              <a:ext cx="635433" cy="472891"/>
              <a:chOff x="108746" y="1451414"/>
              <a:chExt cx="635433" cy="591721"/>
            </a:xfrm>
          </p:grpSpPr>
          <p:sp>
            <p:nvSpPr>
              <p:cNvPr id="164" name="Rectangle 16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5" name="TextBox 16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59" name="Group 158"/>
            <p:cNvGrpSpPr/>
            <p:nvPr/>
          </p:nvGrpSpPr>
          <p:grpSpPr>
            <a:xfrm>
              <a:off x="2053778" y="2179271"/>
              <a:ext cx="635433" cy="472891"/>
              <a:chOff x="108746" y="1451414"/>
              <a:chExt cx="635433" cy="591721"/>
            </a:xfrm>
          </p:grpSpPr>
          <p:sp>
            <p:nvSpPr>
              <p:cNvPr id="162" name="Rectangle 16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3" name="TextBox 16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60" name="Rounded Rectangle 15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1" name="Rounded Rectangle 16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sp>
        <p:nvSpPr>
          <p:cNvPr id="172" name="Left-Right Arrow 171"/>
          <p:cNvSpPr/>
          <p:nvPr/>
        </p:nvSpPr>
        <p:spPr>
          <a:xfrm rot="1510809">
            <a:off x="2479112" y="674577"/>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3" name="Left-Right Arrow 172"/>
          <p:cNvSpPr/>
          <p:nvPr/>
        </p:nvSpPr>
        <p:spPr>
          <a:xfrm rot="20089191" flipH="1">
            <a:off x="2498463" y="1603863"/>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4" name="TextBox 173"/>
          <p:cNvSpPr txBox="1"/>
          <p:nvPr/>
        </p:nvSpPr>
        <p:spPr>
          <a:xfrm>
            <a:off x="3137492" y="2055700"/>
            <a:ext cx="694233" cy="261610"/>
          </a:xfrm>
          <a:prstGeom prst="rect">
            <a:avLst/>
          </a:prstGeom>
          <a:noFill/>
        </p:spPr>
        <p:txBody>
          <a:bodyPr wrap="none" rtlCol="0">
            <a:spAutoFit/>
          </a:bodyPr>
          <a:lstStyle/>
          <a:p>
            <a:pPr algn="ctr"/>
            <a:r>
              <a:rPr lang="en-US" sz="1100" dirty="0" err="1" smtClean="0">
                <a:solidFill>
                  <a:srgbClr val="008881"/>
                </a:solidFill>
                <a:latin typeface="Arial"/>
              </a:rPr>
              <a:t>DevOps</a:t>
            </a:r>
            <a:endParaRPr lang="en-US" sz="1100" dirty="0" smtClean="0">
              <a:solidFill>
                <a:srgbClr val="008881"/>
              </a:solidFill>
              <a:latin typeface="Arial"/>
            </a:endParaRPr>
          </a:p>
        </p:txBody>
      </p:sp>
      <p:cxnSp>
        <p:nvCxnSpPr>
          <p:cNvPr id="175" name="Straight Arrow Connector 174"/>
          <p:cNvCxnSpPr/>
          <p:nvPr/>
        </p:nvCxnSpPr>
        <p:spPr>
          <a:xfrm flipH="1" flipV="1">
            <a:off x="153004" y="1597404"/>
            <a:ext cx="1529301" cy="2111932"/>
          </a:xfrm>
          <a:prstGeom prst="straightConnector1">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flipH="1" flipV="1">
            <a:off x="2451027" y="1650903"/>
            <a:ext cx="496463" cy="2058432"/>
          </a:xfrm>
          <a:prstGeom prst="straightConnector1">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58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8" fill="hold" nodeType="withEffect">
                                  <p:stCondLst>
                                    <p:cond delay="0"/>
                                  </p:stCondLst>
                                  <p:childTnLst>
                                    <p:set>
                                      <p:cBhvr>
                                        <p:cTn id="12" dur="1" fill="hold">
                                          <p:stCondLst>
                                            <p:cond delay="0"/>
                                          </p:stCondLst>
                                        </p:cTn>
                                        <p:tgtEl>
                                          <p:spTgt spid="184"/>
                                        </p:tgtEl>
                                        <p:attrNameLst>
                                          <p:attrName>style.visibility</p:attrName>
                                        </p:attrNameLst>
                                      </p:cBhvr>
                                      <p:to>
                                        <p:strVal val="visible"/>
                                      </p:to>
                                    </p:set>
                                    <p:animEffect transition="in" filter="wipe(left)">
                                      <p:cBhvr>
                                        <p:cTn id="13" dur="500"/>
                                        <p:tgtEl>
                                          <p:spTgt spid="184"/>
                                        </p:tgtEl>
                                      </p:cBhvr>
                                    </p:animEffect>
                                  </p:childTnLst>
                                </p:cTn>
                              </p:par>
                              <p:par>
                                <p:cTn id="14" presetID="10" presetClass="entr" presetSubtype="0" fill="hold" nodeType="withEffect">
                                  <p:stCondLst>
                                    <p:cond delay="0"/>
                                  </p:stCondLst>
                                  <p:childTnLst>
                                    <p:set>
                                      <p:cBhvr>
                                        <p:cTn id="15" dur="1" fill="hold">
                                          <p:stCondLst>
                                            <p:cond delay="0"/>
                                          </p:stCondLst>
                                        </p:cTn>
                                        <p:tgtEl>
                                          <p:spTgt spid="184"/>
                                        </p:tgtEl>
                                        <p:attrNameLst>
                                          <p:attrName>style.visibility</p:attrName>
                                        </p:attrNameLst>
                                      </p:cBhvr>
                                      <p:to>
                                        <p:strVal val="visible"/>
                                      </p:to>
                                    </p:set>
                                    <p:animEffect transition="in" filter="fade">
                                      <p:cBhvr>
                                        <p:cTn id="16" dur="500"/>
                                        <p:tgtEl>
                                          <p:spTgt spid="18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childTnLst>
                                </p:cTn>
                              </p:par>
                            </p:childTnLst>
                          </p:cTn>
                        </p:par>
                        <p:par>
                          <p:cTn id="21" fill="hold">
                            <p:stCondLst>
                              <p:cond delay="1000"/>
                            </p:stCondLst>
                            <p:childTnLst>
                              <p:par>
                                <p:cTn id="22" presetID="12" presetClass="entr" presetSubtype="8" fill="hold" grpId="0" nodeType="afterEffect">
                                  <p:stCondLst>
                                    <p:cond delay="0"/>
                                  </p:stCondLst>
                                  <p:childTnLst>
                                    <p:set>
                                      <p:cBhvr>
                                        <p:cTn id="23" dur="1" fill="hold">
                                          <p:stCondLst>
                                            <p:cond delay="0"/>
                                          </p:stCondLst>
                                        </p:cTn>
                                        <p:tgtEl>
                                          <p:spTgt spid="93"/>
                                        </p:tgtEl>
                                        <p:attrNameLst>
                                          <p:attrName>style.visibility</p:attrName>
                                        </p:attrNameLst>
                                      </p:cBhvr>
                                      <p:to>
                                        <p:strVal val="visible"/>
                                      </p:to>
                                    </p:set>
                                    <p:anim calcmode="lin" valueType="num">
                                      <p:cBhvr additive="base">
                                        <p:cTn id="24" dur="500"/>
                                        <p:tgtEl>
                                          <p:spTgt spid="93"/>
                                        </p:tgtEl>
                                        <p:attrNameLst>
                                          <p:attrName>ppt_x</p:attrName>
                                        </p:attrNameLst>
                                      </p:cBhvr>
                                      <p:tavLst>
                                        <p:tav tm="0">
                                          <p:val>
                                            <p:strVal val="#ppt_x-#ppt_w*1.125000"/>
                                          </p:val>
                                        </p:tav>
                                        <p:tav tm="100000">
                                          <p:val>
                                            <p:strVal val="#ppt_x"/>
                                          </p:val>
                                        </p:tav>
                                      </p:tavLst>
                                    </p:anim>
                                    <p:animEffect transition="in" filter="wipe(right)">
                                      <p:cBhvr>
                                        <p:cTn id="25" dur="500"/>
                                        <p:tgtEl>
                                          <p:spTgt spid="93"/>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 calcmode="lin" valueType="num">
                                      <p:cBhvr additive="base">
                                        <p:cTn id="28" dur="500"/>
                                        <p:tgtEl>
                                          <p:spTgt spid="57"/>
                                        </p:tgtEl>
                                        <p:attrNameLst>
                                          <p:attrName>ppt_x</p:attrName>
                                        </p:attrNameLst>
                                      </p:cBhvr>
                                      <p:tavLst>
                                        <p:tav tm="0">
                                          <p:val>
                                            <p:strVal val="#ppt_x-#ppt_w*1.125000"/>
                                          </p:val>
                                        </p:tav>
                                        <p:tav tm="100000">
                                          <p:val>
                                            <p:strVal val="#ppt_x"/>
                                          </p:val>
                                        </p:tav>
                                      </p:tavLst>
                                    </p:anim>
                                    <p:animEffect transition="in" filter="wipe(right)">
                                      <p:cBhvr>
                                        <p:cTn id="29" dur="500"/>
                                        <p:tgtEl>
                                          <p:spTgt spid="5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4" fill="hold" nodeType="clickEffect">
                                  <p:stCondLst>
                                    <p:cond delay="0"/>
                                  </p:stCondLst>
                                  <p:childTnLst>
                                    <p:animEffect transition="out" filter="wipe(down)">
                                      <p:cBhvr>
                                        <p:cTn id="33" dur="500"/>
                                        <p:tgtEl>
                                          <p:spTgt spid="46"/>
                                        </p:tgtEl>
                                      </p:cBhvr>
                                    </p:animEffect>
                                    <p:set>
                                      <p:cBhvr>
                                        <p:cTn id="34" dur="1" fill="hold">
                                          <p:stCondLst>
                                            <p:cond delay="499"/>
                                          </p:stCondLst>
                                        </p:cTn>
                                        <p:tgtEl>
                                          <p:spTgt spid="46"/>
                                        </p:tgtEl>
                                        <p:attrNameLst>
                                          <p:attrName>style.visibility</p:attrName>
                                        </p:attrNameLst>
                                      </p:cBhvr>
                                      <p:to>
                                        <p:strVal val="hidden"/>
                                      </p:to>
                                    </p:set>
                                  </p:childTnLst>
                                </p:cTn>
                              </p:par>
                              <p:par>
                                <p:cTn id="35" presetID="22" presetClass="exit" presetSubtype="4" fill="hold" nodeType="withEffect">
                                  <p:stCondLst>
                                    <p:cond delay="0"/>
                                  </p:stCondLst>
                                  <p:childTnLst>
                                    <p:animEffect transition="out" filter="wipe(down)">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par>
                                <p:cTn id="38" presetID="12" presetClass="entr" presetSubtype="4" fill="hold" nodeType="withEffect">
                                  <p:stCondLst>
                                    <p:cond delay="0"/>
                                  </p:stCondLst>
                                  <p:childTnLst>
                                    <p:set>
                                      <p:cBhvr>
                                        <p:cTn id="39" dur="1" fill="hold">
                                          <p:stCondLst>
                                            <p:cond delay="0"/>
                                          </p:stCondLst>
                                        </p:cTn>
                                        <p:tgtEl>
                                          <p:spTgt spid="132"/>
                                        </p:tgtEl>
                                        <p:attrNameLst>
                                          <p:attrName>style.visibility</p:attrName>
                                        </p:attrNameLst>
                                      </p:cBhvr>
                                      <p:to>
                                        <p:strVal val="visible"/>
                                      </p:to>
                                    </p:set>
                                    <p:anim calcmode="lin" valueType="num">
                                      <p:cBhvr additive="base">
                                        <p:cTn id="40" dur="500"/>
                                        <p:tgtEl>
                                          <p:spTgt spid="132"/>
                                        </p:tgtEl>
                                        <p:attrNameLst>
                                          <p:attrName>ppt_y</p:attrName>
                                        </p:attrNameLst>
                                      </p:cBhvr>
                                      <p:tavLst>
                                        <p:tav tm="0">
                                          <p:val>
                                            <p:strVal val="#ppt_y+#ppt_h*1.125000"/>
                                          </p:val>
                                        </p:tav>
                                        <p:tav tm="100000">
                                          <p:val>
                                            <p:strVal val="#ppt_y"/>
                                          </p:val>
                                        </p:tav>
                                      </p:tavLst>
                                    </p:anim>
                                    <p:animEffect transition="in" filter="wipe(up)">
                                      <p:cBhvr>
                                        <p:cTn id="41" dur="500"/>
                                        <p:tgtEl>
                                          <p:spTgt spid="132"/>
                                        </p:tgtEl>
                                      </p:cBhvr>
                                    </p:animEffect>
                                  </p:childTnLst>
                                </p:cTn>
                              </p:par>
                              <p:par>
                                <p:cTn id="42" presetID="22" presetClass="entr" presetSubtype="4" fill="hold" nodeType="withEffect">
                                  <p:stCondLst>
                                    <p:cond delay="0"/>
                                  </p:stCondLst>
                                  <p:childTnLst>
                                    <p:set>
                                      <p:cBhvr>
                                        <p:cTn id="43" dur="1" fill="hold">
                                          <p:stCondLst>
                                            <p:cond delay="0"/>
                                          </p:stCondLst>
                                        </p:cTn>
                                        <p:tgtEl>
                                          <p:spTgt spid="175"/>
                                        </p:tgtEl>
                                        <p:attrNameLst>
                                          <p:attrName>style.visibility</p:attrName>
                                        </p:attrNameLst>
                                      </p:cBhvr>
                                      <p:to>
                                        <p:strVal val="visible"/>
                                      </p:to>
                                    </p:set>
                                    <p:animEffect transition="in" filter="wipe(down)">
                                      <p:cBhvr>
                                        <p:cTn id="44" dur="500"/>
                                        <p:tgtEl>
                                          <p:spTgt spid="175"/>
                                        </p:tgtEl>
                                      </p:cBhvr>
                                    </p:animEffect>
                                  </p:childTnLst>
                                </p:cTn>
                              </p:par>
                              <p:par>
                                <p:cTn id="45" presetID="22" presetClass="entr" presetSubtype="4" fill="hold" nodeType="with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wipe(down)">
                                      <p:cBhvr>
                                        <p:cTn id="47" dur="500"/>
                                        <p:tgtEl>
                                          <p:spTgt spid="178"/>
                                        </p:tgtEl>
                                      </p:cBhvr>
                                    </p:animEffect>
                                  </p:childTnLst>
                                </p:cTn>
                              </p:par>
                            </p:childTnLst>
                          </p:cTn>
                        </p:par>
                        <p:par>
                          <p:cTn id="48" fill="hold">
                            <p:stCondLst>
                              <p:cond delay="500"/>
                            </p:stCondLst>
                            <p:childTnLst>
                              <p:par>
                                <p:cTn id="49" presetID="55" presetClass="entr" presetSubtype="0" fill="hold" grpId="0" nodeType="after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p:cTn id="51" dur="1000" fill="hold"/>
                                        <p:tgtEl>
                                          <p:spTgt spid="94"/>
                                        </p:tgtEl>
                                        <p:attrNameLst>
                                          <p:attrName>ppt_w</p:attrName>
                                        </p:attrNameLst>
                                      </p:cBhvr>
                                      <p:tavLst>
                                        <p:tav tm="0">
                                          <p:val>
                                            <p:strVal val="#ppt_w*0.70"/>
                                          </p:val>
                                        </p:tav>
                                        <p:tav tm="100000">
                                          <p:val>
                                            <p:strVal val="#ppt_w"/>
                                          </p:val>
                                        </p:tav>
                                      </p:tavLst>
                                    </p:anim>
                                    <p:anim calcmode="lin" valueType="num">
                                      <p:cBhvr>
                                        <p:cTn id="52" dur="1000" fill="hold"/>
                                        <p:tgtEl>
                                          <p:spTgt spid="94"/>
                                        </p:tgtEl>
                                        <p:attrNameLst>
                                          <p:attrName>ppt_h</p:attrName>
                                        </p:attrNameLst>
                                      </p:cBhvr>
                                      <p:tavLst>
                                        <p:tav tm="0">
                                          <p:val>
                                            <p:strVal val="#ppt_h"/>
                                          </p:val>
                                        </p:tav>
                                        <p:tav tm="100000">
                                          <p:val>
                                            <p:strVal val="#ppt_h"/>
                                          </p:val>
                                        </p:tav>
                                      </p:tavLst>
                                    </p:anim>
                                    <p:animEffect transition="in" filter="fade">
                                      <p:cBhvr>
                                        <p:cTn id="53" dur="1000"/>
                                        <p:tgtEl>
                                          <p:spTgt spid="94"/>
                                        </p:tgtEl>
                                      </p:cBhvr>
                                    </p:animEffect>
                                  </p:childTnLst>
                                </p:cTn>
                              </p:par>
                            </p:childTnLst>
                          </p:cTn>
                        </p:par>
                        <p:par>
                          <p:cTn id="54" fill="hold">
                            <p:stCondLst>
                              <p:cond delay="1500"/>
                            </p:stCondLst>
                            <p:childTnLst>
                              <p:par>
                                <p:cTn id="55" presetID="12" presetClass="entr" presetSubtype="4" fill="hold" nodeType="afterEffect">
                                  <p:stCondLst>
                                    <p:cond delay="0"/>
                                  </p:stCondLst>
                                  <p:childTnLst>
                                    <p:set>
                                      <p:cBhvr>
                                        <p:cTn id="56" dur="1" fill="hold">
                                          <p:stCondLst>
                                            <p:cond delay="0"/>
                                          </p:stCondLst>
                                        </p:cTn>
                                        <p:tgtEl>
                                          <p:spTgt spid="187"/>
                                        </p:tgtEl>
                                        <p:attrNameLst>
                                          <p:attrName>style.visibility</p:attrName>
                                        </p:attrNameLst>
                                      </p:cBhvr>
                                      <p:to>
                                        <p:strVal val="visible"/>
                                      </p:to>
                                    </p:set>
                                    <p:anim calcmode="lin" valueType="num">
                                      <p:cBhvr additive="base">
                                        <p:cTn id="57" dur="500"/>
                                        <p:tgtEl>
                                          <p:spTgt spid="187"/>
                                        </p:tgtEl>
                                        <p:attrNameLst>
                                          <p:attrName>ppt_y</p:attrName>
                                        </p:attrNameLst>
                                      </p:cBhvr>
                                      <p:tavLst>
                                        <p:tav tm="0">
                                          <p:val>
                                            <p:strVal val="#ppt_y+#ppt_h*1.125000"/>
                                          </p:val>
                                        </p:tav>
                                        <p:tav tm="100000">
                                          <p:val>
                                            <p:strVal val="#ppt_y"/>
                                          </p:val>
                                        </p:tav>
                                      </p:tavLst>
                                    </p:anim>
                                    <p:animEffect transition="in" filter="wipe(up)">
                                      <p:cBhvr>
                                        <p:cTn id="58" dur="500"/>
                                        <p:tgtEl>
                                          <p:spTgt spid="187"/>
                                        </p:tgtEl>
                                      </p:cBhvr>
                                    </p:animEffect>
                                  </p:childTnLst>
                                </p:cTn>
                              </p:par>
                            </p:childTnLst>
                          </p:cTn>
                        </p:par>
                        <p:par>
                          <p:cTn id="59" fill="hold">
                            <p:stCondLst>
                              <p:cond delay="2000"/>
                            </p:stCondLst>
                            <p:childTnLst>
                              <p:par>
                                <p:cTn id="60" presetID="10" presetClass="entr" presetSubtype="0" fill="hold" grpId="0" nodeType="afterEffect">
                                  <p:stCondLst>
                                    <p:cond delay="0"/>
                                  </p:stCondLst>
                                  <p:childTnLst>
                                    <p:set>
                                      <p:cBhvr>
                                        <p:cTn id="61" dur="1" fill="hold">
                                          <p:stCondLst>
                                            <p:cond delay="0"/>
                                          </p:stCondLst>
                                        </p:cTn>
                                        <p:tgtEl>
                                          <p:spTgt spid="174"/>
                                        </p:tgtEl>
                                        <p:attrNameLst>
                                          <p:attrName>style.visibility</p:attrName>
                                        </p:attrNameLst>
                                      </p:cBhvr>
                                      <p:to>
                                        <p:strVal val="visible"/>
                                      </p:to>
                                    </p:set>
                                    <p:animEffect transition="in" filter="fade">
                                      <p:cBhvr>
                                        <p:cTn id="62" dur="500"/>
                                        <p:tgtEl>
                                          <p:spTgt spid="174"/>
                                        </p:tgtEl>
                                      </p:cBhvr>
                                    </p:animEffect>
                                  </p:childTnLst>
                                </p:cTn>
                              </p:par>
                            </p:childTnLst>
                          </p:cTn>
                        </p:par>
                        <p:par>
                          <p:cTn id="63" fill="hold">
                            <p:stCondLst>
                              <p:cond delay="2500"/>
                            </p:stCondLst>
                            <p:childTnLst>
                              <p:par>
                                <p:cTn id="64" presetID="10" presetClass="entr" presetSubtype="0" fill="hold" grpId="0" nodeType="afterEffect">
                                  <p:stCondLst>
                                    <p:cond delay="0"/>
                                  </p:stCondLst>
                                  <p:childTnLst>
                                    <p:set>
                                      <p:cBhvr>
                                        <p:cTn id="65" dur="1" fill="hold">
                                          <p:stCondLst>
                                            <p:cond delay="0"/>
                                          </p:stCondLst>
                                        </p:cTn>
                                        <p:tgtEl>
                                          <p:spTgt spid="95"/>
                                        </p:tgtEl>
                                        <p:attrNameLst>
                                          <p:attrName>style.visibility</p:attrName>
                                        </p:attrNameLst>
                                      </p:cBhvr>
                                      <p:to>
                                        <p:strVal val="visible"/>
                                      </p:to>
                                    </p:set>
                                    <p:animEffect transition="in" filter="fade">
                                      <p:cBhvr>
                                        <p:cTn id="66" dur="500"/>
                                        <p:tgtEl>
                                          <p:spTgt spid="95"/>
                                        </p:tgtEl>
                                      </p:cBhvr>
                                    </p:animEffect>
                                  </p:childTnLst>
                                </p:cTn>
                              </p:par>
                            </p:childTnLst>
                          </p:cTn>
                        </p:par>
                        <p:par>
                          <p:cTn id="67" fill="hold">
                            <p:stCondLst>
                              <p:cond delay="3000"/>
                            </p:stCondLst>
                            <p:childTnLst>
                              <p:par>
                                <p:cTn id="68" presetID="10" presetClass="entr" presetSubtype="0" fill="hold" nodeType="afterEffect">
                                  <p:stCondLst>
                                    <p:cond delay="0"/>
                                  </p:stCondLst>
                                  <p:childTnLst>
                                    <p:set>
                                      <p:cBhvr>
                                        <p:cTn id="69" dur="1" fill="hold">
                                          <p:stCondLst>
                                            <p:cond delay="0"/>
                                          </p:stCondLst>
                                        </p:cTn>
                                        <p:tgtEl>
                                          <p:spTgt spid="135"/>
                                        </p:tgtEl>
                                        <p:attrNameLst>
                                          <p:attrName>style.visibility</p:attrName>
                                        </p:attrNameLst>
                                      </p:cBhvr>
                                      <p:to>
                                        <p:strVal val="visible"/>
                                      </p:to>
                                    </p:set>
                                    <p:animEffect transition="in" filter="fade">
                                      <p:cBhvr>
                                        <p:cTn id="70" dur="500"/>
                                        <p:tgtEl>
                                          <p:spTgt spid="13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36"/>
                                        </p:tgtEl>
                                        <p:attrNameLst>
                                          <p:attrName>style.visibility</p:attrName>
                                        </p:attrNameLst>
                                      </p:cBhvr>
                                      <p:to>
                                        <p:strVal val="visible"/>
                                      </p:to>
                                    </p:set>
                                    <p:animEffect transition="in" filter="fade">
                                      <p:cBhvr>
                                        <p:cTn id="75" dur="500"/>
                                        <p:tgtEl>
                                          <p:spTgt spid="136"/>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154"/>
                                        </p:tgtEl>
                                        <p:attrNameLst>
                                          <p:attrName>style.visibility</p:attrName>
                                        </p:attrNameLst>
                                      </p:cBhvr>
                                      <p:to>
                                        <p:strVal val="visible"/>
                                      </p:to>
                                    </p:set>
                                    <p:animEffect transition="in" filter="fade">
                                      <p:cBhvr>
                                        <p:cTn id="79" dur="500"/>
                                        <p:tgtEl>
                                          <p:spTgt spid="154"/>
                                        </p:tgtEl>
                                      </p:cBhvr>
                                    </p:animEffect>
                                  </p:childTnLst>
                                </p:cTn>
                              </p:par>
                              <p:par>
                                <p:cTn id="80" presetID="55" presetClass="entr" presetSubtype="0" fill="hold" grpId="0" nodeType="withEffect">
                                  <p:stCondLst>
                                    <p:cond delay="0"/>
                                  </p:stCondLst>
                                  <p:childTnLst>
                                    <p:set>
                                      <p:cBhvr>
                                        <p:cTn id="81" dur="1" fill="hold">
                                          <p:stCondLst>
                                            <p:cond delay="0"/>
                                          </p:stCondLst>
                                        </p:cTn>
                                        <p:tgtEl>
                                          <p:spTgt spid="173"/>
                                        </p:tgtEl>
                                        <p:attrNameLst>
                                          <p:attrName>style.visibility</p:attrName>
                                        </p:attrNameLst>
                                      </p:cBhvr>
                                      <p:to>
                                        <p:strVal val="visible"/>
                                      </p:to>
                                    </p:set>
                                    <p:anim calcmode="lin" valueType="num">
                                      <p:cBhvr>
                                        <p:cTn id="82" dur="1000" fill="hold"/>
                                        <p:tgtEl>
                                          <p:spTgt spid="173"/>
                                        </p:tgtEl>
                                        <p:attrNameLst>
                                          <p:attrName>ppt_w</p:attrName>
                                        </p:attrNameLst>
                                      </p:cBhvr>
                                      <p:tavLst>
                                        <p:tav tm="0">
                                          <p:val>
                                            <p:strVal val="#ppt_w*0.70"/>
                                          </p:val>
                                        </p:tav>
                                        <p:tav tm="100000">
                                          <p:val>
                                            <p:strVal val="#ppt_w"/>
                                          </p:val>
                                        </p:tav>
                                      </p:tavLst>
                                    </p:anim>
                                    <p:anim calcmode="lin" valueType="num">
                                      <p:cBhvr>
                                        <p:cTn id="83" dur="1000" fill="hold"/>
                                        <p:tgtEl>
                                          <p:spTgt spid="173"/>
                                        </p:tgtEl>
                                        <p:attrNameLst>
                                          <p:attrName>ppt_h</p:attrName>
                                        </p:attrNameLst>
                                      </p:cBhvr>
                                      <p:tavLst>
                                        <p:tav tm="0">
                                          <p:val>
                                            <p:strVal val="#ppt_h"/>
                                          </p:val>
                                        </p:tav>
                                        <p:tav tm="100000">
                                          <p:val>
                                            <p:strVal val="#ppt_h"/>
                                          </p:val>
                                        </p:tav>
                                      </p:tavLst>
                                    </p:anim>
                                    <p:animEffect transition="in" filter="fade">
                                      <p:cBhvr>
                                        <p:cTn id="84" dur="1000"/>
                                        <p:tgtEl>
                                          <p:spTgt spid="173"/>
                                        </p:tgtEl>
                                      </p:cBhvr>
                                    </p:animEffect>
                                  </p:childTnLst>
                                </p:cTn>
                              </p:par>
                              <p:par>
                                <p:cTn id="85" presetID="55" presetClass="entr" presetSubtype="0" fill="hold" grpId="0" nodeType="withEffect">
                                  <p:stCondLst>
                                    <p:cond delay="0"/>
                                  </p:stCondLst>
                                  <p:childTnLst>
                                    <p:set>
                                      <p:cBhvr>
                                        <p:cTn id="86" dur="1" fill="hold">
                                          <p:stCondLst>
                                            <p:cond delay="0"/>
                                          </p:stCondLst>
                                        </p:cTn>
                                        <p:tgtEl>
                                          <p:spTgt spid="172"/>
                                        </p:tgtEl>
                                        <p:attrNameLst>
                                          <p:attrName>style.visibility</p:attrName>
                                        </p:attrNameLst>
                                      </p:cBhvr>
                                      <p:to>
                                        <p:strVal val="visible"/>
                                      </p:to>
                                    </p:set>
                                    <p:anim calcmode="lin" valueType="num">
                                      <p:cBhvr>
                                        <p:cTn id="87" dur="1000" fill="hold"/>
                                        <p:tgtEl>
                                          <p:spTgt spid="172"/>
                                        </p:tgtEl>
                                        <p:attrNameLst>
                                          <p:attrName>ppt_w</p:attrName>
                                        </p:attrNameLst>
                                      </p:cBhvr>
                                      <p:tavLst>
                                        <p:tav tm="0">
                                          <p:val>
                                            <p:strVal val="#ppt_w*0.70"/>
                                          </p:val>
                                        </p:tav>
                                        <p:tav tm="100000">
                                          <p:val>
                                            <p:strVal val="#ppt_w"/>
                                          </p:val>
                                        </p:tav>
                                      </p:tavLst>
                                    </p:anim>
                                    <p:anim calcmode="lin" valueType="num">
                                      <p:cBhvr>
                                        <p:cTn id="88" dur="1000" fill="hold"/>
                                        <p:tgtEl>
                                          <p:spTgt spid="172"/>
                                        </p:tgtEl>
                                        <p:attrNameLst>
                                          <p:attrName>ppt_h</p:attrName>
                                        </p:attrNameLst>
                                      </p:cBhvr>
                                      <p:tavLst>
                                        <p:tav tm="0">
                                          <p:val>
                                            <p:strVal val="#ppt_h"/>
                                          </p:val>
                                        </p:tav>
                                        <p:tav tm="100000">
                                          <p:val>
                                            <p:strVal val="#ppt_h"/>
                                          </p:val>
                                        </p:tav>
                                      </p:tavLst>
                                    </p:anim>
                                    <p:animEffect transition="in" filter="fade">
                                      <p:cBhvr>
                                        <p:cTn id="89" dur="1000"/>
                                        <p:tgtEl>
                                          <p:spTgt spid="172"/>
                                        </p:tgtEl>
                                      </p:cBhvr>
                                    </p:animEffect>
                                  </p:childTnLst>
                                </p:cTn>
                              </p:par>
                              <p:par>
                                <p:cTn id="90" presetID="22" presetClass="exit" presetSubtype="4" fill="hold" nodeType="withEffect">
                                  <p:stCondLst>
                                    <p:cond delay="0"/>
                                  </p:stCondLst>
                                  <p:childTnLst>
                                    <p:animEffect transition="out" filter="wipe(down)">
                                      <p:cBhvr>
                                        <p:cTn id="91" dur="500"/>
                                        <p:tgtEl>
                                          <p:spTgt spid="178"/>
                                        </p:tgtEl>
                                      </p:cBhvr>
                                    </p:animEffect>
                                    <p:set>
                                      <p:cBhvr>
                                        <p:cTn id="92" dur="1" fill="hold">
                                          <p:stCondLst>
                                            <p:cond delay="499"/>
                                          </p:stCondLst>
                                        </p:cTn>
                                        <p:tgtEl>
                                          <p:spTgt spid="178"/>
                                        </p:tgtEl>
                                        <p:attrNameLst>
                                          <p:attrName>style.visibility</p:attrName>
                                        </p:attrNameLst>
                                      </p:cBhvr>
                                      <p:to>
                                        <p:strVal val="hidden"/>
                                      </p:to>
                                    </p:set>
                                  </p:childTnLst>
                                </p:cTn>
                              </p:par>
                              <p:par>
                                <p:cTn id="93" presetID="22" presetClass="exit" presetSubtype="4" fill="hold" nodeType="withEffect">
                                  <p:stCondLst>
                                    <p:cond delay="0"/>
                                  </p:stCondLst>
                                  <p:childTnLst>
                                    <p:animEffect transition="out" filter="wipe(down)">
                                      <p:cBhvr>
                                        <p:cTn id="94" dur="500"/>
                                        <p:tgtEl>
                                          <p:spTgt spid="175"/>
                                        </p:tgtEl>
                                      </p:cBhvr>
                                    </p:animEffect>
                                    <p:set>
                                      <p:cBhvr>
                                        <p:cTn id="95" dur="1" fill="hold">
                                          <p:stCondLst>
                                            <p:cond delay="499"/>
                                          </p:stCondLst>
                                        </p:cTn>
                                        <p:tgtEl>
                                          <p:spTgt spid="1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93" grpId="0"/>
      <p:bldP spid="94" grpId="0"/>
      <p:bldP spid="95" grpId="0"/>
      <p:bldP spid="172" grpId="0" animBg="1"/>
      <p:bldP spid="173" grpId="0" animBg="1"/>
      <p:bldP spid="17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379486"/>
            <a:ext cx="9144000" cy="764033"/>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98318" y="3131287"/>
            <a:ext cx="4198799" cy="124819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544" y="2797621"/>
            <a:ext cx="4376514" cy="2041304"/>
          </a:xfrm>
          <a:prstGeom prst="rect">
            <a:avLst/>
          </a:prstGeom>
        </p:spPr>
      </p:pic>
      <p:sp>
        <p:nvSpPr>
          <p:cNvPr id="15" name="TextBox 14"/>
          <p:cNvSpPr txBox="1"/>
          <p:nvPr/>
        </p:nvSpPr>
        <p:spPr>
          <a:xfrm>
            <a:off x="61632"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Enabling </a:t>
            </a:r>
            <a:r>
              <a:rPr lang="en-US" dirty="0">
                <a:solidFill>
                  <a:srgbClr val="4D4D4D"/>
                </a:solidFill>
                <a:latin typeface="Arial"/>
              </a:rPr>
              <a:t>Continuous Delivery</a:t>
            </a:r>
          </a:p>
        </p:txBody>
      </p:sp>
      <p:sp>
        <p:nvSpPr>
          <p:cNvPr id="18" name="TextBox 17"/>
          <p:cNvSpPr txBox="1"/>
          <p:nvPr/>
        </p:nvSpPr>
        <p:spPr>
          <a:xfrm>
            <a:off x="4860083"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Disrupt</a:t>
            </a:r>
            <a:endParaRPr lang="en-US" dirty="0">
              <a:solidFill>
                <a:srgbClr val="4D4D4D"/>
              </a:solidFill>
              <a:latin typeface="Arial"/>
            </a:endParaRPr>
          </a:p>
        </p:txBody>
      </p:sp>
      <p:grpSp>
        <p:nvGrpSpPr>
          <p:cNvPr id="184" name="Group 183"/>
          <p:cNvGrpSpPr/>
          <p:nvPr/>
        </p:nvGrpSpPr>
        <p:grpSpPr>
          <a:xfrm>
            <a:off x="4673664" y="463781"/>
            <a:ext cx="4390317" cy="1235363"/>
            <a:chOff x="4673646" y="463767"/>
            <a:chExt cx="4390317" cy="1235363"/>
          </a:xfrm>
        </p:grpSpPr>
        <p:sp>
          <p:nvSpPr>
            <p:cNvPr id="23" name="Rectangle 22"/>
            <p:cNvSpPr/>
            <p:nvPr/>
          </p:nvSpPr>
          <p:spPr>
            <a:xfrm>
              <a:off x="4771959" y="544559"/>
              <a:ext cx="460134" cy="110899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4" name="TextBox 23"/>
            <p:cNvSpPr txBox="1"/>
            <p:nvPr/>
          </p:nvSpPr>
          <p:spPr>
            <a:xfrm>
              <a:off x="4673646" y="765247"/>
              <a:ext cx="635433" cy="307777"/>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nvGrpSpPr>
            <p:cNvPr id="181" name="Group 180"/>
            <p:cNvGrpSpPr/>
            <p:nvPr/>
          </p:nvGrpSpPr>
          <p:grpSpPr>
            <a:xfrm>
              <a:off x="4752419" y="463767"/>
              <a:ext cx="4311544" cy="1235363"/>
              <a:chOff x="4752419" y="463767"/>
              <a:chExt cx="4311544" cy="1235363"/>
            </a:xfrm>
          </p:grpSpPr>
          <p:grpSp>
            <p:nvGrpSpPr>
              <p:cNvPr id="25" name="Group 24"/>
              <p:cNvGrpSpPr/>
              <p:nvPr/>
            </p:nvGrpSpPr>
            <p:grpSpPr>
              <a:xfrm>
                <a:off x="5210058" y="544559"/>
                <a:ext cx="635433" cy="1108998"/>
                <a:chOff x="108746" y="1451414"/>
                <a:chExt cx="635433" cy="591721"/>
              </a:xfrm>
            </p:grpSpPr>
            <p:sp>
              <p:nvSpPr>
                <p:cNvPr id="26" name="Rectangle 2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7" name="TextBox 26"/>
                <p:cNvSpPr txBox="1"/>
                <p:nvPr/>
              </p:nvSpPr>
              <p:spPr>
                <a:xfrm>
                  <a:off x="108746" y="1619787"/>
                  <a:ext cx="635433" cy="106742"/>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28" name="Group 27"/>
              <p:cNvGrpSpPr/>
              <p:nvPr/>
            </p:nvGrpSpPr>
            <p:grpSpPr>
              <a:xfrm>
                <a:off x="5746470" y="544559"/>
                <a:ext cx="635433" cy="1108998"/>
                <a:chOff x="108746" y="1451414"/>
                <a:chExt cx="635433" cy="591721"/>
              </a:xfrm>
            </p:grpSpPr>
            <p:sp>
              <p:nvSpPr>
                <p:cNvPr id="29" name="Rectangle 2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0" name="TextBox 29"/>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31" name="Group 30"/>
              <p:cNvGrpSpPr/>
              <p:nvPr/>
            </p:nvGrpSpPr>
            <p:grpSpPr>
              <a:xfrm>
                <a:off x="6282882" y="544559"/>
                <a:ext cx="635433" cy="1108998"/>
                <a:chOff x="108746" y="1451414"/>
                <a:chExt cx="635433" cy="591721"/>
              </a:xfrm>
            </p:grpSpPr>
            <p:sp>
              <p:nvSpPr>
                <p:cNvPr id="32" name="Rectangle 3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3" name="TextBox 32"/>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34" name="Group 33"/>
              <p:cNvGrpSpPr/>
              <p:nvPr/>
            </p:nvGrpSpPr>
            <p:grpSpPr>
              <a:xfrm>
                <a:off x="6819294" y="544559"/>
                <a:ext cx="635433" cy="1108998"/>
                <a:chOff x="108746" y="1451414"/>
                <a:chExt cx="635433" cy="591721"/>
              </a:xfrm>
            </p:grpSpPr>
            <p:sp>
              <p:nvSpPr>
                <p:cNvPr id="35" name="Rectangle 3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6" name="TextBox 35"/>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DBA</a:t>
                  </a:r>
                </a:p>
              </p:txBody>
            </p:sp>
          </p:grpSp>
          <p:grpSp>
            <p:nvGrpSpPr>
              <p:cNvPr id="37" name="Group 36"/>
              <p:cNvGrpSpPr/>
              <p:nvPr/>
            </p:nvGrpSpPr>
            <p:grpSpPr>
              <a:xfrm>
                <a:off x="7355706" y="541905"/>
                <a:ext cx="635433" cy="1108998"/>
                <a:chOff x="108746" y="1451414"/>
                <a:chExt cx="635433" cy="591721"/>
              </a:xfrm>
            </p:grpSpPr>
            <p:sp>
              <p:nvSpPr>
                <p:cNvPr id="38" name="Rectangle 3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9" name="TextBox 38"/>
                <p:cNvSpPr txBox="1"/>
                <p:nvPr/>
              </p:nvSpPr>
              <p:spPr>
                <a:xfrm>
                  <a:off x="108746" y="1619787"/>
                  <a:ext cx="635433" cy="16421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40" name="Group 39"/>
              <p:cNvGrpSpPr/>
              <p:nvPr/>
            </p:nvGrpSpPr>
            <p:grpSpPr>
              <a:xfrm>
                <a:off x="7892118" y="541905"/>
                <a:ext cx="635433" cy="1108998"/>
                <a:chOff x="108746" y="1451414"/>
                <a:chExt cx="635433" cy="591721"/>
              </a:xfrm>
            </p:grpSpPr>
            <p:sp>
              <p:nvSpPr>
                <p:cNvPr id="41" name="Rectangle 4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2" name="TextBox 41"/>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43" name="Group 42"/>
              <p:cNvGrpSpPr/>
              <p:nvPr/>
            </p:nvGrpSpPr>
            <p:grpSpPr>
              <a:xfrm>
                <a:off x="8428530" y="541905"/>
                <a:ext cx="635433" cy="1108998"/>
                <a:chOff x="108746" y="1451414"/>
                <a:chExt cx="635433" cy="591721"/>
              </a:xfrm>
            </p:grpSpPr>
            <p:sp>
              <p:nvSpPr>
                <p:cNvPr id="44" name="Rectangle 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5" name="TextBox 44"/>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49" name="Rounded Rectangle 48"/>
              <p:cNvSpPr/>
              <p:nvPr/>
            </p:nvSpPr>
            <p:spPr>
              <a:xfrm>
                <a:off x="4752419" y="48429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0" name="Rounded Rectangle 49"/>
              <p:cNvSpPr/>
              <p:nvPr/>
            </p:nvSpPr>
            <p:spPr>
              <a:xfrm>
                <a:off x="5288831" y="479168"/>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1" name="Rounded Rectangle 50"/>
              <p:cNvSpPr/>
              <p:nvPr/>
            </p:nvSpPr>
            <p:spPr>
              <a:xfrm>
                <a:off x="5823465" y="47848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2" name="Rounded Rectangle 51"/>
              <p:cNvSpPr/>
              <p:nvPr/>
            </p:nvSpPr>
            <p:spPr>
              <a:xfrm>
                <a:off x="6359877" y="47336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3" name="Rounded Rectangle 52"/>
              <p:cNvSpPr/>
              <p:nvPr/>
            </p:nvSpPr>
            <p:spPr>
              <a:xfrm>
                <a:off x="6899703" y="47469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4" name="Rounded Rectangle 53"/>
              <p:cNvSpPr/>
              <p:nvPr/>
            </p:nvSpPr>
            <p:spPr>
              <a:xfrm>
                <a:off x="7436115" y="46957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5" name="Rounded Rectangle 54"/>
              <p:cNvSpPr/>
              <p:nvPr/>
            </p:nvSpPr>
            <p:spPr>
              <a:xfrm>
                <a:off x="7970749" y="468890"/>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6" name="Rounded Rectangle 55"/>
              <p:cNvSpPr/>
              <p:nvPr/>
            </p:nvSpPr>
            <p:spPr>
              <a:xfrm>
                <a:off x="8507161" y="46376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sp>
        <p:nvSpPr>
          <p:cNvPr id="57" name="Rounded Rectangle 56"/>
          <p:cNvSpPr/>
          <p:nvPr/>
        </p:nvSpPr>
        <p:spPr>
          <a:xfrm>
            <a:off x="4708288" y="1314199"/>
            <a:ext cx="4380539"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Product Team Using Monolithic Delivery </a:t>
            </a:r>
            <a:endParaRPr lang="en-US" sz="1400" dirty="0">
              <a:solidFill>
                <a:srgbClr val="FFFFFF"/>
              </a:solidFill>
              <a:latin typeface="Arial"/>
            </a:endParaRPr>
          </a:p>
        </p:txBody>
      </p:sp>
      <p:sp>
        <p:nvSpPr>
          <p:cNvPr id="58" name="TextBox 57"/>
          <p:cNvSpPr txBox="1"/>
          <p:nvPr/>
        </p:nvSpPr>
        <p:spPr>
          <a:xfrm>
            <a:off x="5679614" y="1748847"/>
            <a:ext cx="2395614" cy="600164"/>
          </a:xfrm>
          <a:prstGeom prst="rect">
            <a:avLst/>
          </a:prstGeom>
          <a:noFill/>
        </p:spPr>
        <p:txBody>
          <a:bodyPr wrap="none" rtlCol="0">
            <a:spAutoFit/>
          </a:bodyPr>
          <a:lstStyle/>
          <a:p>
            <a:pPr algn="ctr"/>
            <a:r>
              <a:rPr lang="en-US" sz="1100" dirty="0" smtClean="0">
                <a:solidFill>
                  <a:srgbClr val="008881"/>
                </a:solidFill>
                <a:latin typeface="Arial"/>
              </a:rPr>
              <a:t>Different Organizational Silos </a:t>
            </a:r>
          </a:p>
          <a:p>
            <a:pPr algn="ctr"/>
            <a:r>
              <a:rPr lang="en-US" sz="1100" dirty="0" smtClean="0">
                <a:solidFill>
                  <a:srgbClr val="008881"/>
                </a:solidFill>
                <a:latin typeface="Arial"/>
              </a:rPr>
              <a:t>Communicating via Support Tickets </a:t>
            </a:r>
          </a:p>
          <a:p>
            <a:pPr algn="ctr"/>
            <a:r>
              <a:rPr lang="en-US" sz="1100" dirty="0">
                <a:solidFill>
                  <a:srgbClr val="008881"/>
                </a:solidFill>
                <a:latin typeface="Arial"/>
              </a:rPr>
              <a:t>a</a:t>
            </a:r>
            <a:r>
              <a:rPr lang="en-US" sz="1100" dirty="0" smtClean="0">
                <a:solidFill>
                  <a:srgbClr val="008881"/>
                </a:solidFill>
                <a:latin typeface="Arial"/>
              </a:rPr>
              <a:t>nd Work Orders</a:t>
            </a:r>
          </a:p>
        </p:txBody>
      </p:sp>
      <p:sp>
        <p:nvSpPr>
          <p:cNvPr id="93" name="TextBox 92"/>
          <p:cNvSpPr txBox="1"/>
          <p:nvPr/>
        </p:nvSpPr>
        <p:spPr>
          <a:xfrm>
            <a:off x="5813316" y="168740"/>
            <a:ext cx="2066040" cy="261610"/>
          </a:xfrm>
          <a:prstGeom prst="rect">
            <a:avLst/>
          </a:prstGeom>
          <a:noFill/>
        </p:spPr>
        <p:txBody>
          <a:bodyPr wrap="none" rtlCol="0">
            <a:spAutoFit/>
          </a:bodyPr>
          <a:lstStyle/>
          <a:p>
            <a:pPr algn="ctr"/>
            <a:r>
              <a:rPr lang="en-US" sz="1100" dirty="0" smtClean="0">
                <a:solidFill>
                  <a:srgbClr val="008881"/>
                </a:solidFill>
                <a:latin typeface="Arial"/>
              </a:rPr>
              <a:t>Waterfall Project/Organization</a:t>
            </a:r>
          </a:p>
        </p:txBody>
      </p:sp>
      <p:sp>
        <p:nvSpPr>
          <p:cNvPr id="94" name="TextBox 93"/>
          <p:cNvSpPr txBox="1"/>
          <p:nvPr/>
        </p:nvSpPr>
        <p:spPr>
          <a:xfrm rot="16200000">
            <a:off x="2235853" y="1035007"/>
            <a:ext cx="875961" cy="400110"/>
          </a:xfrm>
          <a:prstGeom prst="rect">
            <a:avLst/>
          </a:prstGeom>
          <a:noFill/>
        </p:spPr>
        <p:txBody>
          <a:bodyPr wrap="none" rtlCol="0">
            <a:spAutoFit/>
          </a:bodyPr>
          <a:lstStyle/>
          <a:p>
            <a:pPr algn="ctr"/>
            <a:r>
              <a:rPr lang="en-US" sz="1000" dirty="0" smtClean="0">
                <a:solidFill>
                  <a:srgbClr val="008881"/>
                </a:solidFill>
                <a:latin typeface="Arial"/>
              </a:rPr>
              <a:t>Self-Service</a:t>
            </a:r>
          </a:p>
          <a:p>
            <a:pPr algn="ctr"/>
            <a:r>
              <a:rPr lang="en-US" sz="1000" dirty="0" smtClean="0">
                <a:solidFill>
                  <a:srgbClr val="008881"/>
                </a:solidFill>
                <a:latin typeface="Arial"/>
              </a:rPr>
              <a:t>APIs</a:t>
            </a:r>
          </a:p>
        </p:txBody>
      </p:sp>
      <p:sp>
        <p:nvSpPr>
          <p:cNvPr id="95" name="TextBox 94"/>
          <p:cNvSpPr txBox="1"/>
          <p:nvPr/>
        </p:nvSpPr>
        <p:spPr>
          <a:xfrm>
            <a:off x="3194549" y="368482"/>
            <a:ext cx="992273" cy="430887"/>
          </a:xfrm>
          <a:prstGeom prst="rect">
            <a:avLst/>
          </a:prstGeom>
          <a:noFill/>
        </p:spPr>
        <p:txBody>
          <a:bodyPr wrap="none" rtlCol="0">
            <a:spAutoFit/>
          </a:bodyPr>
          <a:lstStyle/>
          <a:p>
            <a:pPr algn="ctr"/>
            <a:r>
              <a:rPr lang="en-US" sz="1100" dirty="0" smtClean="0">
                <a:solidFill>
                  <a:srgbClr val="008881"/>
                </a:solidFill>
                <a:latin typeface="Arial"/>
              </a:rPr>
              <a:t>Cloud Native</a:t>
            </a:r>
          </a:p>
          <a:p>
            <a:pPr algn="ctr"/>
            <a:r>
              <a:rPr lang="en-US" sz="1100" dirty="0" smtClean="0">
                <a:solidFill>
                  <a:srgbClr val="008881"/>
                </a:solidFill>
                <a:latin typeface="Arial"/>
              </a:rPr>
              <a:t>Platform</a:t>
            </a:r>
          </a:p>
        </p:txBody>
      </p:sp>
      <p:grpSp>
        <p:nvGrpSpPr>
          <p:cNvPr id="187" name="Group 186"/>
          <p:cNvGrpSpPr/>
          <p:nvPr/>
        </p:nvGrpSpPr>
        <p:grpSpPr>
          <a:xfrm>
            <a:off x="2849185" y="798042"/>
            <a:ext cx="1596847" cy="939815"/>
            <a:chOff x="2849175" y="798028"/>
            <a:chExt cx="1596847" cy="939815"/>
          </a:xfrm>
        </p:grpSpPr>
        <p:grpSp>
          <p:nvGrpSpPr>
            <p:cNvPr id="74" name="Group 73"/>
            <p:cNvGrpSpPr/>
            <p:nvPr/>
          </p:nvGrpSpPr>
          <p:grpSpPr>
            <a:xfrm>
              <a:off x="2849175" y="836944"/>
              <a:ext cx="635433" cy="729731"/>
              <a:chOff x="108746" y="1451414"/>
              <a:chExt cx="635433" cy="591721"/>
            </a:xfrm>
          </p:grpSpPr>
          <p:sp>
            <p:nvSpPr>
              <p:cNvPr id="75" name="Rectangle 7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6" name="TextBox 75"/>
              <p:cNvSpPr txBox="1"/>
              <p:nvPr/>
            </p:nvSpPr>
            <p:spPr>
              <a:xfrm>
                <a:off x="108746" y="1619787"/>
                <a:ext cx="635433" cy="24956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6" name="Group 185"/>
            <p:cNvGrpSpPr/>
            <p:nvPr/>
          </p:nvGrpSpPr>
          <p:grpSpPr>
            <a:xfrm>
              <a:off x="2907302" y="798028"/>
              <a:ext cx="1538720" cy="939815"/>
              <a:chOff x="2907302" y="798028"/>
              <a:chExt cx="1538720" cy="939815"/>
            </a:xfrm>
          </p:grpSpPr>
          <p:grpSp>
            <p:nvGrpSpPr>
              <p:cNvPr id="77" name="Group 76"/>
              <p:cNvGrpSpPr/>
              <p:nvPr/>
            </p:nvGrpSpPr>
            <p:grpSpPr>
              <a:xfrm>
                <a:off x="3329882" y="836944"/>
                <a:ext cx="635433" cy="729731"/>
                <a:chOff x="108746" y="1451414"/>
                <a:chExt cx="635433" cy="591721"/>
              </a:xfrm>
            </p:grpSpPr>
            <p:sp>
              <p:nvSpPr>
                <p:cNvPr id="78" name="Rectangle 7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9" name="TextBox 78"/>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80" name="Group 79"/>
              <p:cNvGrpSpPr/>
              <p:nvPr/>
            </p:nvGrpSpPr>
            <p:grpSpPr>
              <a:xfrm>
                <a:off x="3810589" y="836944"/>
                <a:ext cx="635433" cy="729731"/>
                <a:chOff x="108746" y="1451414"/>
                <a:chExt cx="635433" cy="591721"/>
              </a:xfrm>
            </p:grpSpPr>
            <p:sp>
              <p:nvSpPr>
                <p:cNvPr id="81" name="Rectangle 8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82" name="TextBox 81"/>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88" name="Rounded Rectangle 87"/>
              <p:cNvSpPr/>
              <p:nvPr/>
            </p:nvSpPr>
            <p:spPr>
              <a:xfrm>
                <a:off x="2907302" y="798028"/>
                <a:ext cx="1506298" cy="799375"/>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Rounded Rectangle 96"/>
              <p:cNvSpPr/>
              <p:nvPr/>
            </p:nvSpPr>
            <p:spPr>
              <a:xfrm>
                <a:off x="2913174" y="1460599"/>
                <a:ext cx="1519861" cy="277244"/>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Platform Ops Team</a:t>
                </a:r>
                <a:endParaRPr lang="en-US" sz="1200" dirty="0">
                  <a:solidFill>
                    <a:srgbClr val="FFFFFF"/>
                  </a:solidFill>
                  <a:latin typeface="Arial"/>
                </a:endParaRPr>
              </a:p>
            </p:txBody>
          </p:sp>
        </p:grpSp>
      </p:grpSp>
      <p:grpSp>
        <p:nvGrpSpPr>
          <p:cNvPr id="132" name="Group 131"/>
          <p:cNvGrpSpPr/>
          <p:nvPr/>
        </p:nvGrpSpPr>
        <p:grpSpPr>
          <a:xfrm>
            <a:off x="61632" y="922113"/>
            <a:ext cx="2389394" cy="670462"/>
            <a:chOff x="130950" y="2141282"/>
            <a:chExt cx="2571182" cy="670462"/>
          </a:xfrm>
        </p:grpSpPr>
        <p:grpSp>
          <p:nvGrpSpPr>
            <p:cNvPr id="115" name="Group 114"/>
            <p:cNvGrpSpPr/>
            <p:nvPr/>
          </p:nvGrpSpPr>
          <p:grpSpPr>
            <a:xfrm>
              <a:off x="130950" y="2179271"/>
              <a:ext cx="635433" cy="472891"/>
              <a:chOff x="108746" y="1451414"/>
              <a:chExt cx="635433" cy="591721"/>
            </a:xfrm>
          </p:grpSpPr>
          <p:sp>
            <p:nvSpPr>
              <p:cNvPr id="116" name="Rectangle 11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17" name="TextBox 116"/>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18" name="Group 117"/>
            <p:cNvGrpSpPr/>
            <p:nvPr/>
          </p:nvGrpSpPr>
          <p:grpSpPr>
            <a:xfrm>
              <a:off x="611657" y="2179271"/>
              <a:ext cx="635433" cy="472891"/>
              <a:chOff x="108746" y="1451414"/>
              <a:chExt cx="635433" cy="591721"/>
            </a:xfrm>
          </p:grpSpPr>
          <p:sp>
            <p:nvSpPr>
              <p:cNvPr id="119" name="Rectangle 11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0" name="TextBox 119"/>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21" name="Group 120"/>
            <p:cNvGrpSpPr/>
            <p:nvPr/>
          </p:nvGrpSpPr>
          <p:grpSpPr>
            <a:xfrm>
              <a:off x="1092364" y="2179271"/>
              <a:ext cx="635433" cy="472891"/>
              <a:chOff x="108746" y="1451414"/>
              <a:chExt cx="635433" cy="591721"/>
            </a:xfrm>
          </p:grpSpPr>
          <p:sp>
            <p:nvSpPr>
              <p:cNvPr id="122" name="Rectangle 12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3" name="TextBox 12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24" name="Group 123"/>
            <p:cNvGrpSpPr/>
            <p:nvPr/>
          </p:nvGrpSpPr>
          <p:grpSpPr>
            <a:xfrm>
              <a:off x="1573071" y="2179271"/>
              <a:ext cx="635433" cy="472891"/>
              <a:chOff x="108746" y="1451414"/>
              <a:chExt cx="635433" cy="591721"/>
            </a:xfrm>
          </p:grpSpPr>
          <p:sp>
            <p:nvSpPr>
              <p:cNvPr id="125" name="Rectangle 12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6" name="TextBox 125"/>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27" name="Group 126"/>
            <p:cNvGrpSpPr/>
            <p:nvPr/>
          </p:nvGrpSpPr>
          <p:grpSpPr>
            <a:xfrm>
              <a:off x="2053778" y="2179271"/>
              <a:ext cx="635433" cy="472891"/>
              <a:chOff x="108746" y="1451414"/>
              <a:chExt cx="635433" cy="591721"/>
            </a:xfrm>
          </p:grpSpPr>
          <p:sp>
            <p:nvSpPr>
              <p:cNvPr id="128" name="Rectangle 12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9" name="TextBox 12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30" name="Rounded Rectangle 12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1" name="Rounded Rectangle 13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pic>
        <p:nvPicPr>
          <p:cNvPr id="135" name="Picture 13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88317" y="41257"/>
            <a:ext cx="577003" cy="368468"/>
          </a:xfrm>
          <a:prstGeom prst="rect">
            <a:avLst/>
          </a:prstGeom>
        </p:spPr>
      </p:pic>
      <p:grpSp>
        <p:nvGrpSpPr>
          <p:cNvPr id="136" name="Group 135"/>
          <p:cNvGrpSpPr/>
          <p:nvPr/>
        </p:nvGrpSpPr>
        <p:grpSpPr>
          <a:xfrm>
            <a:off x="61632" y="1699131"/>
            <a:ext cx="2389394" cy="670462"/>
            <a:chOff x="130950" y="2141282"/>
            <a:chExt cx="2571182" cy="670462"/>
          </a:xfrm>
        </p:grpSpPr>
        <p:grpSp>
          <p:nvGrpSpPr>
            <p:cNvPr id="137" name="Group 136"/>
            <p:cNvGrpSpPr/>
            <p:nvPr/>
          </p:nvGrpSpPr>
          <p:grpSpPr>
            <a:xfrm>
              <a:off x="130950" y="2179271"/>
              <a:ext cx="635433" cy="472891"/>
              <a:chOff x="108746" y="1451414"/>
              <a:chExt cx="635433" cy="591721"/>
            </a:xfrm>
          </p:grpSpPr>
          <p:sp>
            <p:nvSpPr>
              <p:cNvPr id="152" name="Rectangle 15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3" name="TextBox 152"/>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38" name="Group 137"/>
            <p:cNvGrpSpPr/>
            <p:nvPr/>
          </p:nvGrpSpPr>
          <p:grpSpPr>
            <a:xfrm>
              <a:off x="611657" y="2179271"/>
              <a:ext cx="635433" cy="472891"/>
              <a:chOff x="108746" y="1451414"/>
              <a:chExt cx="635433" cy="591721"/>
            </a:xfrm>
          </p:grpSpPr>
          <p:sp>
            <p:nvSpPr>
              <p:cNvPr id="150" name="Rectangle 14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1" name="TextBox 150"/>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39" name="Group 138"/>
            <p:cNvGrpSpPr/>
            <p:nvPr/>
          </p:nvGrpSpPr>
          <p:grpSpPr>
            <a:xfrm>
              <a:off x="1092364" y="2179271"/>
              <a:ext cx="635433" cy="472891"/>
              <a:chOff x="108746" y="1451414"/>
              <a:chExt cx="635433" cy="591721"/>
            </a:xfrm>
          </p:grpSpPr>
          <p:sp>
            <p:nvSpPr>
              <p:cNvPr id="148" name="Rectangle 14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9" name="TextBox 14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40" name="Group 139"/>
            <p:cNvGrpSpPr/>
            <p:nvPr/>
          </p:nvGrpSpPr>
          <p:grpSpPr>
            <a:xfrm>
              <a:off x="1573071" y="2179271"/>
              <a:ext cx="635433" cy="472891"/>
              <a:chOff x="108746" y="1451414"/>
              <a:chExt cx="635433" cy="591721"/>
            </a:xfrm>
          </p:grpSpPr>
          <p:sp>
            <p:nvSpPr>
              <p:cNvPr id="146" name="Rectangle 14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7" name="TextBox 14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41" name="Group 140"/>
            <p:cNvGrpSpPr/>
            <p:nvPr/>
          </p:nvGrpSpPr>
          <p:grpSpPr>
            <a:xfrm>
              <a:off x="2053778" y="2179271"/>
              <a:ext cx="635433" cy="472891"/>
              <a:chOff x="108746" y="1451414"/>
              <a:chExt cx="635433" cy="591721"/>
            </a:xfrm>
          </p:grpSpPr>
          <p:sp>
            <p:nvSpPr>
              <p:cNvPr id="144" name="Rectangle 1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5" name="TextBox 14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42" name="Rounded Rectangle 141"/>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3" name="Rounded Rectangle 142"/>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grpSp>
        <p:nvGrpSpPr>
          <p:cNvPr id="154" name="Group 153"/>
          <p:cNvGrpSpPr/>
          <p:nvPr/>
        </p:nvGrpSpPr>
        <p:grpSpPr>
          <a:xfrm>
            <a:off x="61632" y="140235"/>
            <a:ext cx="2389394" cy="670462"/>
            <a:chOff x="130950" y="2141282"/>
            <a:chExt cx="2571182" cy="670462"/>
          </a:xfrm>
        </p:grpSpPr>
        <p:grpSp>
          <p:nvGrpSpPr>
            <p:cNvPr id="155" name="Group 154"/>
            <p:cNvGrpSpPr/>
            <p:nvPr/>
          </p:nvGrpSpPr>
          <p:grpSpPr>
            <a:xfrm>
              <a:off x="130950" y="2179271"/>
              <a:ext cx="635433" cy="472891"/>
              <a:chOff x="108746" y="1451414"/>
              <a:chExt cx="635433" cy="591721"/>
            </a:xfrm>
          </p:grpSpPr>
          <p:sp>
            <p:nvSpPr>
              <p:cNvPr id="170" name="Rectangle 16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1" name="TextBox 170"/>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56" name="Group 155"/>
            <p:cNvGrpSpPr/>
            <p:nvPr/>
          </p:nvGrpSpPr>
          <p:grpSpPr>
            <a:xfrm>
              <a:off x="611657" y="2179271"/>
              <a:ext cx="635433" cy="472891"/>
              <a:chOff x="108746" y="1451414"/>
              <a:chExt cx="635433" cy="591721"/>
            </a:xfrm>
          </p:grpSpPr>
          <p:sp>
            <p:nvSpPr>
              <p:cNvPr id="168" name="Rectangle 16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9" name="TextBox 168"/>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57" name="Group 156"/>
            <p:cNvGrpSpPr/>
            <p:nvPr/>
          </p:nvGrpSpPr>
          <p:grpSpPr>
            <a:xfrm>
              <a:off x="1092364" y="2179271"/>
              <a:ext cx="635433" cy="472891"/>
              <a:chOff x="108746" y="1451414"/>
              <a:chExt cx="635433" cy="591721"/>
            </a:xfrm>
          </p:grpSpPr>
          <p:sp>
            <p:nvSpPr>
              <p:cNvPr id="166" name="Rectangle 16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7" name="TextBox 16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58" name="Group 157"/>
            <p:cNvGrpSpPr/>
            <p:nvPr/>
          </p:nvGrpSpPr>
          <p:grpSpPr>
            <a:xfrm>
              <a:off x="1573071" y="2179271"/>
              <a:ext cx="635433" cy="472891"/>
              <a:chOff x="108746" y="1451414"/>
              <a:chExt cx="635433" cy="591721"/>
            </a:xfrm>
          </p:grpSpPr>
          <p:sp>
            <p:nvSpPr>
              <p:cNvPr id="164" name="Rectangle 16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5" name="TextBox 16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59" name="Group 158"/>
            <p:cNvGrpSpPr/>
            <p:nvPr/>
          </p:nvGrpSpPr>
          <p:grpSpPr>
            <a:xfrm>
              <a:off x="2053778" y="2179271"/>
              <a:ext cx="635433" cy="472891"/>
              <a:chOff x="108746" y="1451414"/>
              <a:chExt cx="635433" cy="591721"/>
            </a:xfrm>
          </p:grpSpPr>
          <p:sp>
            <p:nvSpPr>
              <p:cNvPr id="162" name="Rectangle 16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3" name="TextBox 16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60" name="Rounded Rectangle 15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1" name="Rounded Rectangle 16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sp>
        <p:nvSpPr>
          <p:cNvPr id="172" name="Left-Right Arrow 171"/>
          <p:cNvSpPr/>
          <p:nvPr/>
        </p:nvSpPr>
        <p:spPr>
          <a:xfrm rot="1510809">
            <a:off x="2479112" y="674577"/>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3" name="Left-Right Arrow 172"/>
          <p:cNvSpPr/>
          <p:nvPr/>
        </p:nvSpPr>
        <p:spPr>
          <a:xfrm rot="20089191" flipH="1">
            <a:off x="2498463" y="1603863"/>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4" name="TextBox 173"/>
          <p:cNvSpPr txBox="1"/>
          <p:nvPr/>
        </p:nvSpPr>
        <p:spPr>
          <a:xfrm>
            <a:off x="3137492" y="2055700"/>
            <a:ext cx="694233" cy="261610"/>
          </a:xfrm>
          <a:prstGeom prst="rect">
            <a:avLst/>
          </a:prstGeom>
          <a:noFill/>
        </p:spPr>
        <p:txBody>
          <a:bodyPr wrap="none" rtlCol="0">
            <a:spAutoFit/>
          </a:bodyPr>
          <a:lstStyle/>
          <a:p>
            <a:pPr algn="ctr"/>
            <a:r>
              <a:rPr lang="en-US" sz="1100" dirty="0" err="1" smtClean="0">
                <a:solidFill>
                  <a:srgbClr val="008881"/>
                </a:solidFill>
                <a:latin typeface="Arial"/>
              </a:rPr>
              <a:t>DevOps</a:t>
            </a:r>
            <a:endParaRPr lang="en-US" sz="1100" dirty="0" smtClean="0">
              <a:solidFill>
                <a:srgbClr val="008881"/>
              </a:solidFill>
              <a:latin typeface="Arial"/>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622020" y="409772"/>
            <a:ext cx="4523192" cy="1565556"/>
          </a:xfrm>
          <a:prstGeom prst="rect">
            <a:avLst/>
          </a:prstGeom>
        </p:spPr>
      </p:pic>
      <p:sp>
        <p:nvSpPr>
          <p:cNvPr id="3" name="Rectangle 2"/>
          <p:cNvSpPr/>
          <p:nvPr/>
        </p:nvSpPr>
        <p:spPr>
          <a:xfrm>
            <a:off x="4593780" y="296183"/>
            <a:ext cx="1317939" cy="184666"/>
          </a:xfrm>
          <a:prstGeom prst="rect">
            <a:avLst/>
          </a:prstGeom>
        </p:spPr>
        <p:txBody>
          <a:bodyPr wrap="none">
            <a:spAutoFit/>
          </a:bodyPr>
          <a:lstStyle/>
          <a:p>
            <a:r>
              <a:rPr lang="en-US" sz="600" dirty="0">
                <a:solidFill>
                  <a:srgbClr val="4D4D4D"/>
                </a:solidFill>
                <a:latin typeface="Arial"/>
              </a:rPr>
              <a:t>http://</a:t>
            </a:r>
            <a:r>
              <a:rPr lang="en-US" sz="600" dirty="0" err="1">
                <a:solidFill>
                  <a:srgbClr val="4D4D4D"/>
                </a:solidFill>
                <a:latin typeface="Arial"/>
              </a:rPr>
              <a:t>tinyurl.com</a:t>
            </a:r>
            <a:r>
              <a:rPr lang="en-US" sz="600" dirty="0">
                <a:solidFill>
                  <a:srgbClr val="4D4D4D"/>
                </a:solidFill>
                <a:latin typeface="Arial"/>
              </a:rPr>
              <a:t>/</a:t>
            </a:r>
            <a:r>
              <a:rPr lang="en-US" sz="600" dirty="0" err="1">
                <a:solidFill>
                  <a:srgbClr val="4D4D4D"/>
                </a:solidFill>
                <a:latin typeface="Arial"/>
              </a:rPr>
              <a:t>KeyNoteAllstate</a:t>
            </a:r>
            <a:endParaRPr lang="en-US" sz="600" dirty="0">
              <a:solidFill>
                <a:srgbClr val="4D4D4D"/>
              </a:solidFill>
              <a:latin typeface="Arial"/>
            </a:endParaRPr>
          </a:p>
        </p:txBody>
      </p:sp>
    </p:spTree>
    <p:extLst>
      <p:ext uri="{BB962C8B-B14F-4D97-AF65-F5344CB8AC3E}">
        <p14:creationId xmlns:p14="http://schemas.microsoft.com/office/powerpoint/2010/main" val="316862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379486"/>
            <a:ext cx="9144000" cy="764033"/>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98318" y="3131287"/>
            <a:ext cx="4198799" cy="1248199"/>
          </a:xfrm>
          <a:prstGeom prst="rect">
            <a:avLst/>
          </a:prstGeom>
        </p:spPr>
      </p:pic>
      <p:sp>
        <p:nvSpPr>
          <p:cNvPr id="18" name="TextBox 17"/>
          <p:cNvSpPr txBox="1"/>
          <p:nvPr/>
        </p:nvSpPr>
        <p:spPr>
          <a:xfrm>
            <a:off x="4860083"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Disrupt</a:t>
            </a:r>
            <a:endParaRPr lang="en-US" dirty="0">
              <a:solidFill>
                <a:srgbClr val="4D4D4D"/>
              </a:solidFill>
              <a:latin typeface="Arial"/>
            </a:endParaRPr>
          </a:p>
        </p:txBody>
      </p:sp>
      <p:grpSp>
        <p:nvGrpSpPr>
          <p:cNvPr id="184" name="Group 183"/>
          <p:cNvGrpSpPr/>
          <p:nvPr/>
        </p:nvGrpSpPr>
        <p:grpSpPr>
          <a:xfrm>
            <a:off x="4673664" y="463781"/>
            <a:ext cx="4390317" cy="1235363"/>
            <a:chOff x="4673646" y="463767"/>
            <a:chExt cx="4390317" cy="1235363"/>
          </a:xfrm>
        </p:grpSpPr>
        <p:sp>
          <p:nvSpPr>
            <p:cNvPr id="23" name="Rectangle 22"/>
            <p:cNvSpPr/>
            <p:nvPr/>
          </p:nvSpPr>
          <p:spPr>
            <a:xfrm>
              <a:off x="4771959" y="544559"/>
              <a:ext cx="460134" cy="110899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4" name="TextBox 23"/>
            <p:cNvSpPr txBox="1"/>
            <p:nvPr/>
          </p:nvSpPr>
          <p:spPr>
            <a:xfrm>
              <a:off x="4673646" y="765247"/>
              <a:ext cx="635433" cy="307777"/>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nvGrpSpPr>
            <p:cNvPr id="181" name="Group 180"/>
            <p:cNvGrpSpPr/>
            <p:nvPr/>
          </p:nvGrpSpPr>
          <p:grpSpPr>
            <a:xfrm>
              <a:off x="4752419" y="463767"/>
              <a:ext cx="4311544" cy="1235363"/>
              <a:chOff x="4752419" y="463767"/>
              <a:chExt cx="4311544" cy="1235363"/>
            </a:xfrm>
          </p:grpSpPr>
          <p:grpSp>
            <p:nvGrpSpPr>
              <p:cNvPr id="25" name="Group 24"/>
              <p:cNvGrpSpPr/>
              <p:nvPr/>
            </p:nvGrpSpPr>
            <p:grpSpPr>
              <a:xfrm>
                <a:off x="5210058" y="544559"/>
                <a:ext cx="635433" cy="1108998"/>
                <a:chOff x="108746" y="1451414"/>
                <a:chExt cx="635433" cy="591721"/>
              </a:xfrm>
            </p:grpSpPr>
            <p:sp>
              <p:nvSpPr>
                <p:cNvPr id="26" name="Rectangle 2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7" name="TextBox 26"/>
                <p:cNvSpPr txBox="1"/>
                <p:nvPr/>
              </p:nvSpPr>
              <p:spPr>
                <a:xfrm>
                  <a:off x="108746" y="1619787"/>
                  <a:ext cx="635433" cy="106742"/>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28" name="Group 27"/>
              <p:cNvGrpSpPr/>
              <p:nvPr/>
            </p:nvGrpSpPr>
            <p:grpSpPr>
              <a:xfrm>
                <a:off x="5746470" y="544559"/>
                <a:ext cx="635433" cy="1108998"/>
                <a:chOff x="108746" y="1451414"/>
                <a:chExt cx="635433" cy="591721"/>
              </a:xfrm>
            </p:grpSpPr>
            <p:sp>
              <p:nvSpPr>
                <p:cNvPr id="29" name="Rectangle 2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0" name="TextBox 29"/>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31" name="Group 30"/>
              <p:cNvGrpSpPr/>
              <p:nvPr/>
            </p:nvGrpSpPr>
            <p:grpSpPr>
              <a:xfrm>
                <a:off x="6282882" y="544559"/>
                <a:ext cx="635433" cy="1108998"/>
                <a:chOff x="108746" y="1451414"/>
                <a:chExt cx="635433" cy="591721"/>
              </a:xfrm>
            </p:grpSpPr>
            <p:sp>
              <p:nvSpPr>
                <p:cNvPr id="32" name="Rectangle 3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3" name="TextBox 32"/>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34" name="Group 33"/>
              <p:cNvGrpSpPr/>
              <p:nvPr/>
            </p:nvGrpSpPr>
            <p:grpSpPr>
              <a:xfrm>
                <a:off x="6819294" y="544559"/>
                <a:ext cx="635433" cy="1108998"/>
                <a:chOff x="108746" y="1451414"/>
                <a:chExt cx="635433" cy="591721"/>
              </a:xfrm>
            </p:grpSpPr>
            <p:sp>
              <p:nvSpPr>
                <p:cNvPr id="35" name="Rectangle 3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6" name="TextBox 35"/>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DBA</a:t>
                  </a:r>
                </a:p>
              </p:txBody>
            </p:sp>
          </p:grpSp>
          <p:grpSp>
            <p:nvGrpSpPr>
              <p:cNvPr id="37" name="Group 36"/>
              <p:cNvGrpSpPr/>
              <p:nvPr/>
            </p:nvGrpSpPr>
            <p:grpSpPr>
              <a:xfrm>
                <a:off x="7355706" y="541905"/>
                <a:ext cx="635433" cy="1108998"/>
                <a:chOff x="108746" y="1451414"/>
                <a:chExt cx="635433" cy="591721"/>
              </a:xfrm>
            </p:grpSpPr>
            <p:sp>
              <p:nvSpPr>
                <p:cNvPr id="38" name="Rectangle 3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9" name="TextBox 38"/>
                <p:cNvSpPr txBox="1"/>
                <p:nvPr/>
              </p:nvSpPr>
              <p:spPr>
                <a:xfrm>
                  <a:off x="108746" y="1619787"/>
                  <a:ext cx="635433" cy="16421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40" name="Group 39"/>
              <p:cNvGrpSpPr/>
              <p:nvPr/>
            </p:nvGrpSpPr>
            <p:grpSpPr>
              <a:xfrm>
                <a:off x="7892118" y="541905"/>
                <a:ext cx="635433" cy="1108998"/>
                <a:chOff x="108746" y="1451414"/>
                <a:chExt cx="635433" cy="591721"/>
              </a:xfrm>
            </p:grpSpPr>
            <p:sp>
              <p:nvSpPr>
                <p:cNvPr id="41" name="Rectangle 4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2" name="TextBox 41"/>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43" name="Group 42"/>
              <p:cNvGrpSpPr/>
              <p:nvPr/>
            </p:nvGrpSpPr>
            <p:grpSpPr>
              <a:xfrm>
                <a:off x="8428530" y="541905"/>
                <a:ext cx="635433" cy="1108998"/>
                <a:chOff x="108746" y="1451414"/>
                <a:chExt cx="635433" cy="591721"/>
              </a:xfrm>
            </p:grpSpPr>
            <p:sp>
              <p:nvSpPr>
                <p:cNvPr id="44" name="Rectangle 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5" name="TextBox 44"/>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49" name="Rounded Rectangle 48"/>
              <p:cNvSpPr/>
              <p:nvPr/>
            </p:nvSpPr>
            <p:spPr>
              <a:xfrm>
                <a:off x="4752419" y="48429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0" name="Rounded Rectangle 49"/>
              <p:cNvSpPr/>
              <p:nvPr/>
            </p:nvSpPr>
            <p:spPr>
              <a:xfrm>
                <a:off x="5288831" y="479168"/>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1" name="Rounded Rectangle 50"/>
              <p:cNvSpPr/>
              <p:nvPr/>
            </p:nvSpPr>
            <p:spPr>
              <a:xfrm>
                <a:off x="5823465" y="47848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2" name="Rounded Rectangle 51"/>
              <p:cNvSpPr/>
              <p:nvPr/>
            </p:nvSpPr>
            <p:spPr>
              <a:xfrm>
                <a:off x="6359877" y="47336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3" name="Rounded Rectangle 52"/>
              <p:cNvSpPr/>
              <p:nvPr/>
            </p:nvSpPr>
            <p:spPr>
              <a:xfrm>
                <a:off x="6899703" y="47469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4" name="Rounded Rectangle 53"/>
              <p:cNvSpPr/>
              <p:nvPr/>
            </p:nvSpPr>
            <p:spPr>
              <a:xfrm>
                <a:off x="7436115" y="46957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5" name="Rounded Rectangle 54"/>
              <p:cNvSpPr/>
              <p:nvPr/>
            </p:nvSpPr>
            <p:spPr>
              <a:xfrm>
                <a:off x="7970749" y="468890"/>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6" name="Rounded Rectangle 55"/>
              <p:cNvSpPr/>
              <p:nvPr/>
            </p:nvSpPr>
            <p:spPr>
              <a:xfrm>
                <a:off x="8507161" y="46376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sp>
        <p:nvSpPr>
          <p:cNvPr id="57" name="Rounded Rectangle 56"/>
          <p:cNvSpPr/>
          <p:nvPr/>
        </p:nvSpPr>
        <p:spPr>
          <a:xfrm>
            <a:off x="4708288" y="1314199"/>
            <a:ext cx="4380539"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Product Team Using Monolithic Delivery </a:t>
            </a:r>
            <a:endParaRPr lang="en-US" sz="1400" dirty="0">
              <a:solidFill>
                <a:srgbClr val="FFFFFF"/>
              </a:solidFill>
              <a:latin typeface="Arial"/>
            </a:endParaRPr>
          </a:p>
        </p:txBody>
      </p:sp>
      <p:sp>
        <p:nvSpPr>
          <p:cNvPr id="58" name="TextBox 57"/>
          <p:cNvSpPr txBox="1"/>
          <p:nvPr/>
        </p:nvSpPr>
        <p:spPr>
          <a:xfrm>
            <a:off x="5679614" y="1748847"/>
            <a:ext cx="2395614" cy="600164"/>
          </a:xfrm>
          <a:prstGeom prst="rect">
            <a:avLst/>
          </a:prstGeom>
          <a:noFill/>
        </p:spPr>
        <p:txBody>
          <a:bodyPr wrap="none" rtlCol="0">
            <a:spAutoFit/>
          </a:bodyPr>
          <a:lstStyle/>
          <a:p>
            <a:pPr algn="ctr"/>
            <a:r>
              <a:rPr lang="en-US" sz="1100" dirty="0" smtClean="0">
                <a:solidFill>
                  <a:srgbClr val="008881"/>
                </a:solidFill>
                <a:latin typeface="Arial"/>
              </a:rPr>
              <a:t>Different Organizational Silos </a:t>
            </a:r>
          </a:p>
          <a:p>
            <a:pPr algn="ctr"/>
            <a:r>
              <a:rPr lang="en-US" sz="1100" dirty="0" smtClean="0">
                <a:solidFill>
                  <a:srgbClr val="008881"/>
                </a:solidFill>
                <a:latin typeface="Arial"/>
              </a:rPr>
              <a:t>Communicating via Support Tickets </a:t>
            </a:r>
          </a:p>
          <a:p>
            <a:pPr algn="ctr"/>
            <a:r>
              <a:rPr lang="en-US" sz="1100" dirty="0">
                <a:solidFill>
                  <a:srgbClr val="008881"/>
                </a:solidFill>
                <a:latin typeface="Arial"/>
              </a:rPr>
              <a:t>a</a:t>
            </a:r>
            <a:r>
              <a:rPr lang="en-US" sz="1100" dirty="0" smtClean="0">
                <a:solidFill>
                  <a:srgbClr val="008881"/>
                </a:solidFill>
                <a:latin typeface="Arial"/>
              </a:rPr>
              <a:t>nd Work Orders</a:t>
            </a:r>
          </a:p>
        </p:txBody>
      </p:sp>
      <p:sp>
        <p:nvSpPr>
          <p:cNvPr id="93" name="TextBox 92"/>
          <p:cNvSpPr txBox="1"/>
          <p:nvPr/>
        </p:nvSpPr>
        <p:spPr>
          <a:xfrm>
            <a:off x="5813316" y="168740"/>
            <a:ext cx="2066040" cy="261610"/>
          </a:xfrm>
          <a:prstGeom prst="rect">
            <a:avLst/>
          </a:prstGeom>
          <a:noFill/>
        </p:spPr>
        <p:txBody>
          <a:bodyPr wrap="none" rtlCol="0">
            <a:spAutoFit/>
          </a:bodyPr>
          <a:lstStyle/>
          <a:p>
            <a:pPr algn="ctr"/>
            <a:r>
              <a:rPr lang="en-US" sz="1100" dirty="0" smtClean="0">
                <a:solidFill>
                  <a:srgbClr val="008881"/>
                </a:solidFill>
                <a:latin typeface="Arial"/>
              </a:rPr>
              <a:t>Waterfall Project/Organization</a:t>
            </a:r>
          </a:p>
        </p:txBody>
      </p:sp>
      <p:sp>
        <p:nvSpPr>
          <p:cNvPr id="94" name="TextBox 93"/>
          <p:cNvSpPr txBox="1"/>
          <p:nvPr/>
        </p:nvSpPr>
        <p:spPr>
          <a:xfrm rot="16200000">
            <a:off x="2235853" y="1035007"/>
            <a:ext cx="875961" cy="400110"/>
          </a:xfrm>
          <a:prstGeom prst="rect">
            <a:avLst/>
          </a:prstGeom>
          <a:noFill/>
        </p:spPr>
        <p:txBody>
          <a:bodyPr wrap="none" rtlCol="0">
            <a:spAutoFit/>
          </a:bodyPr>
          <a:lstStyle/>
          <a:p>
            <a:pPr algn="ctr"/>
            <a:r>
              <a:rPr lang="en-US" sz="1000" dirty="0" smtClean="0">
                <a:solidFill>
                  <a:srgbClr val="008881"/>
                </a:solidFill>
                <a:latin typeface="Arial"/>
              </a:rPr>
              <a:t>Self-Service</a:t>
            </a:r>
          </a:p>
          <a:p>
            <a:pPr algn="ctr"/>
            <a:r>
              <a:rPr lang="en-US" sz="1000" dirty="0" smtClean="0">
                <a:solidFill>
                  <a:srgbClr val="008881"/>
                </a:solidFill>
                <a:latin typeface="Arial"/>
              </a:rPr>
              <a:t>APIs</a:t>
            </a:r>
          </a:p>
        </p:txBody>
      </p:sp>
      <p:sp>
        <p:nvSpPr>
          <p:cNvPr id="95" name="TextBox 94"/>
          <p:cNvSpPr txBox="1"/>
          <p:nvPr/>
        </p:nvSpPr>
        <p:spPr>
          <a:xfrm>
            <a:off x="3194549" y="368482"/>
            <a:ext cx="992273" cy="430887"/>
          </a:xfrm>
          <a:prstGeom prst="rect">
            <a:avLst/>
          </a:prstGeom>
          <a:noFill/>
        </p:spPr>
        <p:txBody>
          <a:bodyPr wrap="none" rtlCol="0">
            <a:spAutoFit/>
          </a:bodyPr>
          <a:lstStyle/>
          <a:p>
            <a:pPr algn="ctr"/>
            <a:r>
              <a:rPr lang="en-US" sz="1100" dirty="0" smtClean="0">
                <a:solidFill>
                  <a:srgbClr val="008881"/>
                </a:solidFill>
                <a:latin typeface="Arial"/>
              </a:rPr>
              <a:t>Cloud Native</a:t>
            </a:r>
          </a:p>
          <a:p>
            <a:pPr algn="ctr"/>
            <a:r>
              <a:rPr lang="en-US" sz="1100" dirty="0" smtClean="0">
                <a:solidFill>
                  <a:srgbClr val="008881"/>
                </a:solidFill>
                <a:latin typeface="Arial"/>
              </a:rPr>
              <a:t>Platform</a:t>
            </a:r>
          </a:p>
        </p:txBody>
      </p:sp>
      <p:grpSp>
        <p:nvGrpSpPr>
          <p:cNvPr id="187" name="Group 186"/>
          <p:cNvGrpSpPr/>
          <p:nvPr/>
        </p:nvGrpSpPr>
        <p:grpSpPr>
          <a:xfrm>
            <a:off x="2849185" y="798042"/>
            <a:ext cx="1596847" cy="939815"/>
            <a:chOff x="2849175" y="798028"/>
            <a:chExt cx="1596847" cy="939815"/>
          </a:xfrm>
        </p:grpSpPr>
        <p:grpSp>
          <p:nvGrpSpPr>
            <p:cNvPr id="74" name="Group 73"/>
            <p:cNvGrpSpPr/>
            <p:nvPr/>
          </p:nvGrpSpPr>
          <p:grpSpPr>
            <a:xfrm>
              <a:off x="2849175" y="836944"/>
              <a:ext cx="635433" cy="729731"/>
              <a:chOff x="108746" y="1451414"/>
              <a:chExt cx="635433" cy="591721"/>
            </a:xfrm>
          </p:grpSpPr>
          <p:sp>
            <p:nvSpPr>
              <p:cNvPr id="75" name="Rectangle 7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6" name="TextBox 75"/>
              <p:cNvSpPr txBox="1"/>
              <p:nvPr/>
            </p:nvSpPr>
            <p:spPr>
              <a:xfrm>
                <a:off x="108746" y="1619787"/>
                <a:ext cx="635433" cy="24956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6" name="Group 185"/>
            <p:cNvGrpSpPr/>
            <p:nvPr/>
          </p:nvGrpSpPr>
          <p:grpSpPr>
            <a:xfrm>
              <a:off x="2907302" y="798028"/>
              <a:ext cx="1538720" cy="939815"/>
              <a:chOff x="2907302" y="798028"/>
              <a:chExt cx="1538720" cy="939815"/>
            </a:xfrm>
          </p:grpSpPr>
          <p:grpSp>
            <p:nvGrpSpPr>
              <p:cNvPr id="77" name="Group 76"/>
              <p:cNvGrpSpPr/>
              <p:nvPr/>
            </p:nvGrpSpPr>
            <p:grpSpPr>
              <a:xfrm>
                <a:off x="3329882" y="836944"/>
                <a:ext cx="635433" cy="729731"/>
                <a:chOff x="108746" y="1451414"/>
                <a:chExt cx="635433" cy="591721"/>
              </a:xfrm>
            </p:grpSpPr>
            <p:sp>
              <p:nvSpPr>
                <p:cNvPr id="78" name="Rectangle 7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9" name="TextBox 78"/>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80" name="Group 79"/>
              <p:cNvGrpSpPr/>
              <p:nvPr/>
            </p:nvGrpSpPr>
            <p:grpSpPr>
              <a:xfrm>
                <a:off x="3810589" y="836944"/>
                <a:ext cx="635433" cy="729731"/>
                <a:chOff x="108746" y="1451414"/>
                <a:chExt cx="635433" cy="591721"/>
              </a:xfrm>
            </p:grpSpPr>
            <p:sp>
              <p:nvSpPr>
                <p:cNvPr id="81" name="Rectangle 8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82" name="TextBox 81"/>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88" name="Rounded Rectangle 87"/>
              <p:cNvSpPr/>
              <p:nvPr/>
            </p:nvSpPr>
            <p:spPr>
              <a:xfrm>
                <a:off x="2907302" y="798028"/>
                <a:ext cx="1506298" cy="799375"/>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Rounded Rectangle 96"/>
              <p:cNvSpPr/>
              <p:nvPr/>
            </p:nvSpPr>
            <p:spPr>
              <a:xfrm>
                <a:off x="2913174" y="1460599"/>
                <a:ext cx="1519861" cy="277244"/>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Platform Ops Team</a:t>
                </a:r>
                <a:endParaRPr lang="en-US" sz="1200" dirty="0">
                  <a:solidFill>
                    <a:srgbClr val="FFFFFF"/>
                  </a:solidFill>
                  <a:latin typeface="Arial"/>
                </a:endParaRPr>
              </a:p>
            </p:txBody>
          </p:sp>
        </p:grpSp>
      </p:grpSp>
      <p:grpSp>
        <p:nvGrpSpPr>
          <p:cNvPr id="132" name="Group 131"/>
          <p:cNvGrpSpPr/>
          <p:nvPr/>
        </p:nvGrpSpPr>
        <p:grpSpPr>
          <a:xfrm>
            <a:off x="61632" y="922113"/>
            <a:ext cx="2389394" cy="670462"/>
            <a:chOff x="130950" y="2141282"/>
            <a:chExt cx="2571182" cy="670462"/>
          </a:xfrm>
        </p:grpSpPr>
        <p:grpSp>
          <p:nvGrpSpPr>
            <p:cNvPr id="115" name="Group 114"/>
            <p:cNvGrpSpPr/>
            <p:nvPr/>
          </p:nvGrpSpPr>
          <p:grpSpPr>
            <a:xfrm>
              <a:off x="130950" y="2179271"/>
              <a:ext cx="635433" cy="472891"/>
              <a:chOff x="108746" y="1451414"/>
              <a:chExt cx="635433" cy="591721"/>
            </a:xfrm>
          </p:grpSpPr>
          <p:sp>
            <p:nvSpPr>
              <p:cNvPr id="116" name="Rectangle 11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17" name="TextBox 116"/>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18" name="Group 117"/>
            <p:cNvGrpSpPr/>
            <p:nvPr/>
          </p:nvGrpSpPr>
          <p:grpSpPr>
            <a:xfrm>
              <a:off x="611657" y="2179271"/>
              <a:ext cx="635433" cy="472891"/>
              <a:chOff x="108746" y="1451414"/>
              <a:chExt cx="635433" cy="591721"/>
            </a:xfrm>
          </p:grpSpPr>
          <p:sp>
            <p:nvSpPr>
              <p:cNvPr id="119" name="Rectangle 11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0" name="TextBox 119"/>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21" name="Group 120"/>
            <p:cNvGrpSpPr/>
            <p:nvPr/>
          </p:nvGrpSpPr>
          <p:grpSpPr>
            <a:xfrm>
              <a:off x="1092364" y="2179271"/>
              <a:ext cx="635433" cy="472891"/>
              <a:chOff x="108746" y="1451414"/>
              <a:chExt cx="635433" cy="591721"/>
            </a:xfrm>
          </p:grpSpPr>
          <p:sp>
            <p:nvSpPr>
              <p:cNvPr id="122" name="Rectangle 12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3" name="TextBox 12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24" name="Group 123"/>
            <p:cNvGrpSpPr/>
            <p:nvPr/>
          </p:nvGrpSpPr>
          <p:grpSpPr>
            <a:xfrm>
              <a:off x="1573071" y="2179271"/>
              <a:ext cx="635433" cy="472891"/>
              <a:chOff x="108746" y="1451414"/>
              <a:chExt cx="635433" cy="591721"/>
            </a:xfrm>
          </p:grpSpPr>
          <p:sp>
            <p:nvSpPr>
              <p:cNvPr id="125" name="Rectangle 12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6" name="TextBox 125"/>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27" name="Group 126"/>
            <p:cNvGrpSpPr/>
            <p:nvPr/>
          </p:nvGrpSpPr>
          <p:grpSpPr>
            <a:xfrm>
              <a:off x="2053778" y="2179271"/>
              <a:ext cx="635433" cy="472891"/>
              <a:chOff x="108746" y="1451414"/>
              <a:chExt cx="635433" cy="591721"/>
            </a:xfrm>
          </p:grpSpPr>
          <p:sp>
            <p:nvSpPr>
              <p:cNvPr id="128" name="Rectangle 12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9" name="TextBox 12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30" name="Rounded Rectangle 12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1" name="Rounded Rectangle 13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pic>
        <p:nvPicPr>
          <p:cNvPr id="135" name="Picture 13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88317" y="41257"/>
            <a:ext cx="577003" cy="368468"/>
          </a:xfrm>
          <a:prstGeom prst="rect">
            <a:avLst/>
          </a:prstGeom>
        </p:spPr>
      </p:pic>
      <p:grpSp>
        <p:nvGrpSpPr>
          <p:cNvPr id="136" name="Group 135"/>
          <p:cNvGrpSpPr/>
          <p:nvPr/>
        </p:nvGrpSpPr>
        <p:grpSpPr>
          <a:xfrm>
            <a:off x="61632" y="1699131"/>
            <a:ext cx="2389394" cy="670462"/>
            <a:chOff x="130950" y="2141282"/>
            <a:chExt cx="2571182" cy="670462"/>
          </a:xfrm>
        </p:grpSpPr>
        <p:grpSp>
          <p:nvGrpSpPr>
            <p:cNvPr id="137" name="Group 136"/>
            <p:cNvGrpSpPr/>
            <p:nvPr/>
          </p:nvGrpSpPr>
          <p:grpSpPr>
            <a:xfrm>
              <a:off x="130950" y="2179271"/>
              <a:ext cx="635433" cy="472891"/>
              <a:chOff x="108746" y="1451414"/>
              <a:chExt cx="635433" cy="591721"/>
            </a:xfrm>
          </p:grpSpPr>
          <p:sp>
            <p:nvSpPr>
              <p:cNvPr id="152" name="Rectangle 15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3" name="TextBox 152"/>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38" name="Group 137"/>
            <p:cNvGrpSpPr/>
            <p:nvPr/>
          </p:nvGrpSpPr>
          <p:grpSpPr>
            <a:xfrm>
              <a:off x="611657" y="2179271"/>
              <a:ext cx="635433" cy="472891"/>
              <a:chOff x="108746" y="1451414"/>
              <a:chExt cx="635433" cy="591721"/>
            </a:xfrm>
          </p:grpSpPr>
          <p:sp>
            <p:nvSpPr>
              <p:cNvPr id="150" name="Rectangle 14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1" name="TextBox 150"/>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39" name="Group 138"/>
            <p:cNvGrpSpPr/>
            <p:nvPr/>
          </p:nvGrpSpPr>
          <p:grpSpPr>
            <a:xfrm>
              <a:off x="1092364" y="2179271"/>
              <a:ext cx="635433" cy="472891"/>
              <a:chOff x="108746" y="1451414"/>
              <a:chExt cx="635433" cy="591721"/>
            </a:xfrm>
          </p:grpSpPr>
          <p:sp>
            <p:nvSpPr>
              <p:cNvPr id="148" name="Rectangle 14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9" name="TextBox 14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40" name="Group 139"/>
            <p:cNvGrpSpPr/>
            <p:nvPr/>
          </p:nvGrpSpPr>
          <p:grpSpPr>
            <a:xfrm>
              <a:off x="1573071" y="2179271"/>
              <a:ext cx="635433" cy="472891"/>
              <a:chOff x="108746" y="1451414"/>
              <a:chExt cx="635433" cy="591721"/>
            </a:xfrm>
          </p:grpSpPr>
          <p:sp>
            <p:nvSpPr>
              <p:cNvPr id="146" name="Rectangle 14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7" name="TextBox 14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41" name="Group 140"/>
            <p:cNvGrpSpPr/>
            <p:nvPr/>
          </p:nvGrpSpPr>
          <p:grpSpPr>
            <a:xfrm>
              <a:off x="2053778" y="2179271"/>
              <a:ext cx="635433" cy="472891"/>
              <a:chOff x="108746" y="1451414"/>
              <a:chExt cx="635433" cy="591721"/>
            </a:xfrm>
          </p:grpSpPr>
          <p:sp>
            <p:nvSpPr>
              <p:cNvPr id="144" name="Rectangle 1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5" name="TextBox 14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42" name="Rounded Rectangle 141"/>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3" name="Rounded Rectangle 142"/>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grpSp>
        <p:nvGrpSpPr>
          <p:cNvPr id="154" name="Group 153"/>
          <p:cNvGrpSpPr/>
          <p:nvPr/>
        </p:nvGrpSpPr>
        <p:grpSpPr>
          <a:xfrm>
            <a:off x="61632" y="140235"/>
            <a:ext cx="2389394" cy="670462"/>
            <a:chOff x="130950" y="2141282"/>
            <a:chExt cx="2571182" cy="670462"/>
          </a:xfrm>
        </p:grpSpPr>
        <p:grpSp>
          <p:nvGrpSpPr>
            <p:cNvPr id="155" name="Group 154"/>
            <p:cNvGrpSpPr/>
            <p:nvPr/>
          </p:nvGrpSpPr>
          <p:grpSpPr>
            <a:xfrm>
              <a:off x="130950" y="2179271"/>
              <a:ext cx="635433" cy="472891"/>
              <a:chOff x="108746" y="1451414"/>
              <a:chExt cx="635433" cy="591721"/>
            </a:xfrm>
          </p:grpSpPr>
          <p:sp>
            <p:nvSpPr>
              <p:cNvPr id="170" name="Rectangle 16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1" name="TextBox 170"/>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56" name="Group 155"/>
            <p:cNvGrpSpPr/>
            <p:nvPr/>
          </p:nvGrpSpPr>
          <p:grpSpPr>
            <a:xfrm>
              <a:off x="611657" y="2179271"/>
              <a:ext cx="635433" cy="472891"/>
              <a:chOff x="108746" y="1451414"/>
              <a:chExt cx="635433" cy="591721"/>
            </a:xfrm>
          </p:grpSpPr>
          <p:sp>
            <p:nvSpPr>
              <p:cNvPr id="168" name="Rectangle 16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9" name="TextBox 168"/>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57" name="Group 156"/>
            <p:cNvGrpSpPr/>
            <p:nvPr/>
          </p:nvGrpSpPr>
          <p:grpSpPr>
            <a:xfrm>
              <a:off x="1092364" y="2179271"/>
              <a:ext cx="635433" cy="472891"/>
              <a:chOff x="108746" y="1451414"/>
              <a:chExt cx="635433" cy="591721"/>
            </a:xfrm>
          </p:grpSpPr>
          <p:sp>
            <p:nvSpPr>
              <p:cNvPr id="166" name="Rectangle 16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7" name="TextBox 16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58" name="Group 157"/>
            <p:cNvGrpSpPr/>
            <p:nvPr/>
          </p:nvGrpSpPr>
          <p:grpSpPr>
            <a:xfrm>
              <a:off x="1573071" y="2179271"/>
              <a:ext cx="635433" cy="472891"/>
              <a:chOff x="108746" y="1451414"/>
              <a:chExt cx="635433" cy="591721"/>
            </a:xfrm>
          </p:grpSpPr>
          <p:sp>
            <p:nvSpPr>
              <p:cNvPr id="164" name="Rectangle 16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5" name="TextBox 16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59" name="Group 158"/>
            <p:cNvGrpSpPr/>
            <p:nvPr/>
          </p:nvGrpSpPr>
          <p:grpSpPr>
            <a:xfrm>
              <a:off x="2053778" y="2179271"/>
              <a:ext cx="635433" cy="472891"/>
              <a:chOff x="108746" y="1451414"/>
              <a:chExt cx="635433" cy="591721"/>
            </a:xfrm>
          </p:grpSpPr>
          <p:sp>
            <p:nvSpPr>
              <p:cNvPr id="162" name="Rectangle 16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3" name="TextBox 16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60" name="Rounded Rectangle 15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1" name="Rounded Rectangle 16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sp>
        <p:nvSpPr>
          <p:cNvPr id="172" name="Left-Right Arrow 171"/>
          <p:cNvSpPr/>
          <p:nvPr/>
        </p:nvSpPr>
        <p:spPr>
          <a:xfrm rot="1510809">
            <a:off x="2479112" y="674577"/>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3" name="Left-Right Arrow 172"/>
          <p:cNvSpPr/>
          <p:nvPr/>
        </p:nvSpPr>
        <p:spPr>
          <a:xfrm rot="20089191" flipH="1">
            <a:off x="2498463" y="1603863"/>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4" name="TextBox 173"/>
          <p:cNvSpPr txBox="1"/>
          <p:nvPr/>
        </p:nvSpPr>
        <p:spPr>
          <a:xfrm>
            <a:off x="3137492" y="2055700"/>
            <a:ext cx="694233" cy="261610"/>
          </a:xfrm>
          <a:prstGeom prst="rect">
            <a:avLst/>
          </a:prstGeom>
          <a:noFill/>
        </p:spPr>
        <p:txBody>
          <a:bodyPr wrap="none" rtlCol="0">
            <a:spAutoFit/>
          </a:bodyPr>
          <a:lstStyle/>
          <a:p>
            <a:pPr algn="ctr"/>
            <a:r>
              <a:rPr lang="en-US" sz="1100" dirty="0" err="1" smtClean="0">
                <a:solidFill>
                  <a:srgbClr val="008881"/>
                </a:solidFill>
                <a:latin typeface="Arial"/>
              </a:rPr>
              <a:t>DevOps</a:t>
            </a:r>
            <a:endParaRPr lang="en-US" sz="1100" dirty="0" smtClean="0">
              <a:solidFill>
                <a:srgbClr val="008881"/>
              </a:solidFill>
              <a:latin typeface="Arial"/>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22020" y="409772"/>
            <a:ext cx="4523192" cy="1565556"/>
          </a:xfrm>
          <a:prstGeom prst="rect">
            <a:avLst/>
          </a:prstGeom>
        </p:spPr>
      </p:pic>
      <p:sp>
        <p:nvSpPr>
          <p:cNvPr id="3" name="Rectangle 2"/>
          <p:cNvSpPr/>
          <p:nvPr/>
        </p:nvSpPr>
        <p:spPr>
          <a:xfrm>
            <a:off x="4593780" y="296183"/>
            <a:ext cx="1317939" cy="184666"/>
          </a:xfrm>
          <a:prstGeom prst="rect">
            <a:avLst/>
          </a:prstGeom>
        </p:spPr>
        <p:txBody>
          <a:bodyPr wrap="none">
            <a:spAutoFit/>
          </a:bodyPr>
          <a:lstStyle/>
          <a:p>
            <a:r>
              <a:rPr lang="en-US" sz="600" dirty="0">
                <a:solidFill>
                  <a:srgbClr val="4D4D4D"/>
                </a:solidFill>
                <a:latin typeface="Arial"/>
              </a:rPr>
              <a:t>http://</a:t>
            </a:r>
            <a:r>
              <a:rPr lang="en-US" sz="600" dirty="0" err="1">
                <a:solidFill>
                  <a:srgbClr val="4D4D4D"/>
                </a:solidFill>
                <a:latin typeface="Arial"/>
              </a:rPr>
              <a:t>tinyurl.com</a:t>
            </a:r>
            <a:r>
              <a:rPr lang="en-US" sz="600" dirty="0">
                <a:solidFill>
                  <a:srgbClr val="4D4D4D"/>
                </a:solidFill>
                <a:latin typeface="Arial"/>
              </a:rPr>
              <a:t>/</a:t>
            </a:r>
            <a:r>
              <a:rPr lang="en-US" sz="600" dirty="0" err="1">
                <a:solidFill>
                  <a:srgbClr val="4D4D4D"/>
                </a:solidFill>
                <a:latin typeface="Arial"/>
              </a:rPr>
              <a:t>KeyNoteAllstate</a:t>
            </a:r>
            <a:endParaRPr lang="en-US" sz="600" dirty="0">
              <a:solidFill>
                <a:srgbClr val="4D4D4D"/>
              </a:solidFill>
              <a:latin typeface="Arial"/>
            </a:endParaRPr>
          </a:p>
        </p:txBody>
      </p:sp>
      <p:sp>
        <p:nvSpPr>
          <p:cNvPr id="7" name="TextBox 6"/>
          <p:cNvSpPr txBox="1"/>
          <p:nvPr/>
        </p:nvSpPr>
        <p:spPr>
          <a:xfrm>
            <a:off x="38218" y="2633966"/>
            <a:ext cx="4533799" cy="2492990"/>
          </a:xfrm>
          <a:prstGeom prst="rect">
            <a:avLst/>
          </a:prstGeom>
          <a:noFill/>
        </p:spPr>
        <p:txBody>
          <a:bodyPr wrap="square" rtlCol="0">
            <a:spAutoFit/>
          </a:bodyPr>
          <a:lstStyle/>
          <a:p>
            <a:r>
              <a:rPr lang="en-US" sz="1200" b="1" dirty="0" smtClean="0">
                <a:solidFill>
                  <a:schemeClr val="bg2"/>
                </a:solidFill>
              </a:rPr>
              <a:t>CI/CD </a:t>
            </a:r>
            <a:r>
              <a:rPr lang="en-US" sz="1200" dirty="0" smtClean="0">
                <a:solidFill>
                  <a:schemeClr val="bg2"/>
                </a:solidFill>
              </a:rPr>
              <a:t>- Continuous Integration / Continuous Delivery Tooling</a:t>
            </a:r>
          </a:p>
          <a:p>
            <a:r>
              <a:rPr lang="en-US" sz="1200" b="1" dirty="0" smtClean="0">
                <a:solidFill>
                  <a:schemeClr val="bg2"/>
                </a:solidFill>
              </a:rPr>
              <a:t>TDD</a:t>
            </a:r>
            <a:r>
              <a:rPr lang="en-US" sz="1200" dirty="0" smtClean="0">
                <a:solidFill>
                  <a:schemeClr val="bg2"/>
                </a:solidFill>
              </a:rPr>
              <a:t> - Test (1</a:t>
            </a:r>
            <a:r>
              <a:rPr lang="en-US" sz="1200" baseline="30000" dirty="0" smtClean="0">
                <a:solidFill>
                  <a:schemeClr val="bg2"/>
                </a:solidFill>
              </a:rPr>
              <a:t>st</a:t>
            </a:r>
            <a:r>
              <a:rPr lang="en-US" sz="1200" dirty="0" smtClean="0">
                <a:solidFill>
                  <a:schemeClr val="bg2"/>
                </a:solidFill>
              </a:rPr>
              <a:t>) Driven Development w/ Automation </a:t>
            </a:r>
          </a:p>
          <a:p>
            <a:r>
              <a:rPr lang="en-US" sz="1200" b="1" dirty="0" smtClean="0">
                <a:solidFill>
                  <a:schemeClr val="bg2"/>
                </a:solidFill>
              </a:rPr>
              <a:t>BDD</a:t>
            </a:r>
            <a:r>
              <a:rPr lang="en-US" sz="1200" dirty="0" smtClean="0">
                <a:solidFill>
                  <a:schemeClr val="bg2"/>
                </a:solidFill>
              </a:rPr>
              <a:t> - Business Driven Development</a:t>
            </a:r>
          </a:p>
          <a:p>
            <a:r>
              <a:rPr lang="en-US" sz="1200" b="1" dirty="0" smtClean="0">
                <a:solidFill>
                  <a:schemeClr val="bg2"/>
                </a:solidFill>
              </a:rPr>
              <a:t>2PT</a:t>
            </a:r>
            <a:r>
              <a:rPr lang="en-US" sz="1200" dirty="0" smtClean="0">
                <a:solidFill>
                  <a:schemeClr val="bg2"/>
                </a:solidFill>
              </a:rPr>
              <a:t> -  Two Pizza Team (size of team)</a:t>
            </a:r>
          </a:p>
          <a:p>
            <a:r>
              <a:rPr lang="en-US" sz="1200" b="1" dirty="0" smtClean="0">
                <a:solidFill>
                  <a:schemeClr val="bg2"/>
                </a:solidFill>
              </a:rPr>
              <a:t>XP</a:t>
            </a:r>
            <a:r>
              <a:rPr lang="en-US" sz="1200" dirty="0" smtClean="0">
                <a:solidFill>
                  <a:schemeClr val="bg2"/>
                </a:solidFill>
              </a:rPr>
              <a:t> </a:t>
            </a:r>
            <a:r>
              <a:rPr lang="en-US" sz="1200" dirty="0">
                <a:solidFill>
                  <a:schemeClr val="bg2"/>
                </a:solidFill>
              </a:rPr>
              <a:t>-  </a:t>
            </a:r>
            <a:r>
              <a:rPr lang="en-US" sz="1200" dirty="0" smtClean="0">
                <a:solidFill>
                  <a:schemeClr val="bg2"/>
                </a:solidFill>
              </a:rPr>
              <a:t>Extreme Programming delivering Products (not Projects)</a:t>
            </a:r>
            <a:endParaRPr lang="en-US" sz="1200" dirty="0">
              <a:solidFill>
                <a:schemeClr val="bg2"/>
              </a:solidFill>
            </a:endParaRPr>
          </a:p>
          <a:p>
            <a:r>
              <a:rPr lang="en-US" sz="1200" b="1" dirty="0" smtClean="0">
                <a:solidFill>
                  <a:schemeClr val="bg2"/>
                </a:solidFill>
              </a:rPr>
              <a:t>Paired Programming </a:t>
            </a:r>
            <a:r>
              <a:rPr lang="en-US" sz="1200" dirty="0">
                <a:solidFill>
                  <a:schemeClr val="bg2"/>
                </a:solidFill>
              </a:rPr>
              <a:t>- </a:t>
            </a:r>
            <a:r>
              <a:rPr lang="en-US" sz="1200" dirty="0" smtClean="0">
                <a:solidFill>
                  <a:schemeClr val="bg2"/>
                </a:solidFill>
              </a:rPr>
              <a:t>two cockpits, one airplane</a:t>
            </a:r>
          </a:p>
          <a:p>
            <a:r>
              <a:rPr lang="en-US" sz="1200" b="1" dirty="0" smtClean="0">
                <a:solidFill>
                  <a:schemeClr val="bg2"/>
                </a:solidFill>
              </a:rPr>
              <a:t>Collocation of Team </a:t>
            </a:r>
            <a:r>
              <a:rPr lang="en-US" sz="1200" dirty="0">
                <a:solidFill>
                  <a:schemeClr val="bg2"/>
                </a:solidFill>
              </a:rPr>
              <a:t>-</a:t>
            </a:r>
            <a:r>
              <a:rPr lang="en-US" sz="1200" dirty="0" smtClean="0">
                <a:solidFill>
                  <a:schemeClr val="bg2"/>
                </a:solidFill>
              </a:rPr>
              <a:t> face to face interactions</a:t>
            </a:r>
            <a:endParaRPr lang="en-US" sz="1200" dirty="0">
              <a:solidFill>
                <a:schemeClr val="bg2"/>
              </a:solidFill>
            </a:endParaRPr>
          </a:p>
          <a:p>
            <a:r>
              <a:rPr lang="en-US" sz="1200" b="1" dirty="0" smtClean="0">
                <a:solidFill>
                  <a:schemeClr val="bg2"/>
                </a:solidFill>
              </a:rPr>
              <a:t>Full Stack Team </a:t>
            </a:r>
            <a:r>
              <a:rPr lang="en-US" sz="1200" dirty="0">
                <a:solidFill>
                  <a:schemeClr val="bg2"/>
                </a:solidFill>
              </a:rPr>
              <a:t>-</a:t>
            </a:r>
            <a:r>
              <a:rPr lang="en-US" sz="1200" dirty="0" smtClean="0">
                <a:solidFill>
                  <a:schemeClr val="bg2"/>
                </a:solidFill>
              </a:rPr>
              <a:t> Team empowered to make decisions and capable of dealing with UX, UI, DB, App Code, etc…</a:t>
            </a:r>
          </a:p>
          <a:p>
            <a:r>
              <a:rPr lang="en-US" sz="1200" b="1" dirty="0" err="1" smtClean="0">
                <a:solidFill>
                  <a:schemeClr val="bg2"/>
                </a:solidFill>
              </a:rPr>
              <a:t>Microservices</a:t>
            </a:r>
            <a:r>
              <a:rPr lang="en-US" sz="1200" b="1" dirty="0" smtClean="0">
                <a:solidFill>
                  <a:schemeClr val="bg2"/>
                </a:solidFill>
              </a:rPr>
              <a:t> Architecture </a:t>
            </a:r>
            <a:r>
              <a:rPr lang="en-US" sz="1200" dirty="0" smtClean="0">
                <a:solidFill>
                  <a:schemeClr val="bg2"/>
                </a:solidFill>
              </a:rPr>
              <a:t>- Domain Driven Design</a:t>
            </a:r>
          </a:p>
          <a:p>
            <a:r>
              <a:rPr lang="en-US" sz="1200" b="1" dirty="0" smtClean="0">
                <a:solidFill>
                  <a:schemeClr val="bg2"/>
                </a:solidFill>
              </a:rPr>
              <a:t>REST APIs - </a:t>
            </a:r>
            <a:r>
              <a:rPr lang="en-US" sz="1200" dirty="0" smtClean="0">
                <a:solidFill>
                  <a:schemeClr val="bg2"/>
                </a:solidFill>
              </a:rPr>
              <a:t>Cloud Native Design (12-</a:t>
            </a:r>
            <a:r>
              <a:rPr lang="en-US" sz="1200" dirty="0">
                <a:solidFill>
                  <a:schemeClr val="bg2"/>
                </a:solidFill>
              </a:rPr>
              <a:t>F</a:t>
            </a:r>
            <a:r>
              <a:rPr lang="en-US" sz="1200" dirty="0" smtClean="0">
                <a:solidFill>
                  <a:schemeClr val="bg2"/>
                </a:solidFill>
              </a:rPr>
              <a:t>actor Apps)</a:t>
            </a:r>
          </a:p>
          <a:p>
            <a:r>
              <a:rPr lang="en-US" sz="1200" b="1" dirty="0" smtClean="0">
                <a:solidFill>
                  <a:schemeClr val="bg2"/>
                </a:solidFill>
              </a:rPr>
              <a:t>Refactoring &amp; Introspection </a:t>
            </a:r>
            <a:r>
              <a:rPr lang="en-US" sz="1200" dirty="0" smtClean="0">
                <a:solidFill>
                  <a:schemeClr val="bg2"/>
                </a:solidFill>
              </a:rPr>
              <a:t>- constant revision/ improvement</a:t>
            </a:r>
          </a:p>
          <a:p>
            <a:r>
              <a:rPr lang="en-US" sz="1200" b="1" dirty="0" smtClean="0">
                <a:solidFill>
                  <a:schemeClr val="bg2"/>
                </a:solidFill>
              </a:rPr>
              <a:t>MVP - </a:t>
            </a:r>
            <a:r>
              <a:rPr lang="en-US" sz="1200" dirty="0" smtClean="0">
                <a:solidFill>
                  <a:schemeClr val="bg2"/>
                </a:solidFill>
              </a:rPr>
              <a:t>Minimum Viable Product</a:t>
            </a:r>
          </a:p>
        </p:txBody>
      </p:sp>
      <p:sp>
        <p:nvSpPr>
          <p:cNvPr id="8" name="Rounded Rectangle 7"/>
          <p:cNvSpPr/>
          <p:nvPr/>
        </p:nvSpPr>
        <p:spPr>
          <a:xfrm rot="21114568">
            <a:off x="3692611" y="2865449"/>
            <a:ext cx="1962104" cy="336309"/>
          </a:xfrm>
          <a:prstGeom prst="roundRect">
            <a:avLst/>
          </a:prstGeom>
          <a:ln w="127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Vocabulary</a:t>
            </a:r>
            <a:endParaRPr lang="en-US" dirty="0"/>
          </a:p>
        </p:txBody>
      </p:sp>
    </p:spTree>
    <p:extLst>
      <p:ext uri="{BB962C8B-B14F-4D97-AF65-F5344CB8AC3E}">
        <p14:creationId xmlns:p14="http://schemas.microsoft.com/office/powerpoint/2010/main" val="401498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down)">
                                      <p:cBhvr>
                                        <p:cTn id="8" dur="500"/>
                                        <p:tgtEl>
                                          <p:spTgt spid="7"/>
                                        </p:tgtEl>
                                      </p:cBhvr>
                                    </p:animEffect>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648877"/>
            <a:ext cx="9144000" cy="2494637"/>
          </a:xfrm>
          <a:prstGeom prst="rect">
            <a:avLst/>
          </a:prstGeom>
          <a:solidFill>
            <a:srgbClr val="FFFFFF"/>
          </a:solidFill>
          <a:ln w="127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rot="16200000">
            <a:off x="2235853" y="1035007"/>
            <a:ext cx="875961" cy="400110"/>
          </a:xfrm>
          <a:prstGeom prst="rect">
            <a:avLst/>
          </a:prstGeom>
          <a:noFill/>
        </p:spPr>
        <p:txBody>
          <a:bodyPr wrap="none" rtlCol="0">
            <a:spAutoFit/>
          </a:bodyPr>
          <a:lstStyle/>
          <a:p>
            <a:pPr algn="ctr"/>
            <a:r>
              <a:rPr lang="en-US" sz="1000" dirty="0" smtClean="0">
                <a:solidFill>
                  <a:srgbClr val="008881"/>
                </a:solidFill>
                <a:latin typeface="Arial"/>
              </a:rPr>
              <a:t>Self-Service</a:t>
            </a:r>
          </a:p>
          <a:p>
            <a:pPr algn="ctr"/>
            <a:r>
              <a:rPr lang="en-US" sz="1000" dirty="0" smtClean="0">
                <a:solidFill>
                  <a:srgbClr val="008881"/>
                </a:solidFill>
                <a:latin typeface="Arial"/>
              </a:rPr>
              <a:t>APIs</a:t>
            </a:r>
          </a:p>
        </p:txBody>
      </p:sp>
      <p:sp>
        <p:nvSpPr>
          <p:cNvPr id="95" name="TextBox 94"/>
          <p:cNvSpPr txBox="1"/>
          <p:nvPr/>
        </p:nvSpPr>
        <p:spPr>
          <a:xfrm>
            <a:off x="3194549" y="368482"/>
            <a:ext cx="992273" cy="430887"/>
          </a:xfrm>
          <a:prstGeom prst="rect">
            <a:avLst/>
          </a:prstGeom>
          <a:noFill/>
        </p:spPr>
        <p:txBody>
          <a:bodyPr wrap="none" rtlCol="0">
            <a:spAutoFit/>
          </a:bodyPr>
          <a:lstStyle/>
          <a:p>
            <a:pPr algn="ctr"/>
            <a:r>
              <a:rPr lang="en-US" sz="1100" dirty="0" smtClean="0">
                <a:solidFill>
                  <a:srgbClr val="008881"/>
                </a:solidFill>
                <a:latin typeface="Arial"/>
              </a:rPr>
              <a:t>Cloud Native</a:t>
            </a:r>
          </a:p>
          <a:p>
            <a:pPr algn="ctr"/>
            <a:r>
              <a:rPr lang="en-US" sz="1100" dirty="0" smtClean="0">
                <a:solidFill>
                  <a:srgbClr val="008881"/>
                </a:solidFill>
                <a:latin typeface="Arial"/>
              </a:rPr>
              <a:t>Platform</a:t>
            </a:r>
          </a:p>
        </p:txBody>
      </p:sp>
      <p:grpSp>
        <p:nvGrpSpPr>
          <p:cNvPr id="187" name="Group 186"/>
          <p:cNvGrpSpPr/>
          <p:nvPr/>
        </p:nvGrpSpPr>
        <p:grpSpPr>
          <a:xfrm>
            <a:off x="2849185" y="798042"/>
            <a:ext cx="1596847" cy="939815"/>
            <a:chOff x="2849175" y="798028"/>
            <a:chExt cx="1596847" cy="939815"/>
          </a:xfrm>
        </p:grpSpPr>
        <p:grpSp>
          <p:nvGrpSpPr>
            <p:cNvPr id="74" name="Group 73"/>
            <p:cNvGrpSpPr/>
            <p:nvPr/>
          </p:nvGrpSpPr>
          <p:grpSpPr>
            <a:xfrm>
              <a:off x="2849175" y="836944"/>
              <a:ext cx="635433" cy="729731"/>
              <a:chOff x="108746" y="1451414"/>
              <a:chExt cx="635433" cy="591721"/>
            </a:xfrm>
          </p:grpSpPr>
          <p:sp>
            <p:nvSpPr>
              <p:cNvPr id="75" name="Rectangle 7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6" name="TextBox 75"/>
              <p:cNvSpPr txBox="1"/>
              <p:nvPr/>
            </p:nvSpPr>
            <p:spPr>
              <a:xfrm>
                <a:off x="108746" y="1619787"/>
                <a:ext cx="635433" cy="24956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6" name="Group 185"/>
            <p:cNvGrpSpPr/>
            <p:nvPr/>
          </p:nvGrpSpPr>
          <p:grpSpPr>
            <a:xfrm>
              <a:off x="2907302" y="798028"/>
              <a:ext cx="1538720" cy="939815"/>
              <a:chOff x="2907302" y="798028"/>
              <a:chExt cx="1538720" cy="939815"/>
            </a:xfrm>
          </p:grpSpPr>
          <p:grpSp>
            <p:nvGrpSpPr>
              <p:cNvPr id="77" name="Group 76"/>
              <p:cNvGrpSpPr/>
              <p:nvPr/>
            </p:nvGrpSpPr>
            <p:grpSpPr>
              <a:xfrm>
                <a:off x="3329882" y="836944"/>
                <a:ext cx="635433" cy="729731"/>
                <a:chOff x="108746" y="1451414"/>
                <a:chExt cx="635433" cy="591721"/>
              </a:xfrm>
            </p:grpSpPr>
            <p:sp>
              <p:nvSpPr>
                <p:cNvPr id="78" name="Rectangle 7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9" name="TextBox 78"/>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80" name="Group 79"/>
              <p:cNvGrpSpPr/>
              <p:nvPr/>
            </p:nvGrpSpPr>
            <p:grpSpPr>
              <a:xfrm>
                <a:off x="3810589" y="836944"/>
                <a:ext cx="635433" cy="729731"/>
                <a:chOff x="108746" y="1451414"/>
                <a:chExt cx="635433" cy="591721"/>
              </a:xfrm>
            </p:grpSpPr>
            <p:sp>
              <p:nvSpPr>
                <p:cNvPr id="81" name="Rectangle 8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82" name="TextBox 81"/>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88" name="Rounded Rectangle 87"/>
              <p:cNvSpPr/>
              <p:nvPr/>
            </p:nvSpPr>
            <p:spPr>
              <a:xfrm>
                <a:off x="2907302" y="798028"/>
                <a:ext cx="1506298" cy="799375"/>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Rounded Rectangle 96"/>
              <p:cNvSpPr/>
              <p:nvPr/>
            </p:nvSpPr>
            <p:spPr>
              <a:xfrm>
                <a:off x="2913174" y="1460599"/>
                <a:ext cx="1519861" cy="277244"/>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Platform Ops Team</a:t>
                </a:r>
                <a:endParaRPr lang="en-US" sz="1200" dirty="0">
                  <a:solidFill>
                    <a:srgbClr val="FFFFFF"/>
                  </a:solidFill>
                  <a:latin typeface="Arial"/>
                </a:endParaRPr>
              </a:p>
            </p:txBody>
          </p:sp>
        </p:grpSp>
      </p:grpSp>
      <p:grpSp>
        <p:nvGrpSpPr>
          <p:cNvPr id="132" name="Group 131"/>
          <p:cNvGrpSpPr/>
          <p:nvPr/>
        </p:nvGrpSpPr>
        <p:grpSpPr>
          <a:xfrm>
            <a:off x="61632" y="922113"/>
            <a:ext cx="2389394" cy="670462"/>
            <a:chOff x="130950" y="2141282"/>
            <a:chExt cx="2571182" cy="670462"/>
          </a:xfrm>
        </p:grpSpPr>
        <p:grpSp>
          <p:nvGrpSpPr>
            <p:cNvPr id="115" name="Group 114"/>
            <p:cNvGrpSpPr/>
            <p:nvPr/>
          </p:nvGrpSpPr>
          <p:grpSpPr>
            <a:xfrm>
              <a:off x="130950" y="2179271"/>
              <a:ext cx="635433" cy="472891"/>
              <a:chOff x="108746" y="1451414"/>
              <a:chExt cx="635433" cy="591721"/>
            </a:xfrm>
          </p:grpSpPr>
          <p:sp>
            <p:nvSpPr>
              <p:cNvPr id="116" name="Rectangle 11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17" name="TextBox 116"/>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18" name="Group 117"/>
            <p:cNvGrpSpPr/>
            <p:nvPr/>
          </p:nvGrpSpPr>
          <p:grpSpPr>
            <a:xfrm>
              <a:off x="611657" y="2179271"/>
              <a:ext cx="635433" cy="472891"/>
              <a:chOff x="108746" y="1451414"/>
              <a:chExt cx="635433" cy="591721"/>
            </a:xfrm>
          </p:grpSpPr>
          <p:sp>
            <p:nvSpPr>
              <p:cNvPr id="119" name="Rectangle 11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0" name="TextBox 119"/>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21" name="Group 120"/>
            <p:cNvGrpSpPr/>
            <p:nvPr/>
          </p:nvGrpSpPr>
          <p:grpSpPr>
            <a:xfrm>
              <a:off x="1092364" y="2179271"/>
              <a:ext cx="635433" cy="472891"/>
              <a:chOff x="108746" y="1451414"/>
              <a:chExt cx="635433" cy="591721"/>
            </a:xfrm>
          </p:grpSpPr>
          <p:sp>
            <p:nvSpPr>
              <p:cNvPr id="122" name="Rectangle 12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3" name="TextBox 12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24" name="Group 123"/>
            <p:cNvGrpSpPr/>
            <p:nvPr/>
          </p:nvGrpSpPr>
          <p:grpSpPr>
            <a:xfrm>
              <a:off x="1573071" y="2179271"/>
              <a:ext cx="635433" cy="472891"/>
              <a:chOff x="108746" y="1451414"/>
              <a:chExt cx="635433" cy="591721"/>
            </a:xfrm>
          </p:grpSpPr>
          <p:sp>
            <p:nvSpPr>
              <p:cNvPr id="125" name="Rectangle 12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6" name="TextBox 125"/>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27" name="Group 126"/>
            <p:cNvGrpSpPr/>
            <p:nvPr/>
          </p:nvGrpSpPr>
          <p:grpSpPr>
            <a:xfrm>
              <a:off x="2053778" y="2179271"/>
              <a:ext cx="635433" cy="472891"/>
              <a:chOff x="108746" y="1451414"/>
              <a:chExt cx="635433" cy="591721"/>
            </a:xfrm>
          </p:grpSpPr>
          <p:sp>
            <p:nvSpPr>
              <p:cNvPr id="128" name="Rectangle 12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9" name="TextBox 12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30" name="Rounded Rectangle 12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1" name="Rounded Rectangle 13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pic>
        <p:nvPicPr>
          <p:cNvPr id="135" name="Picture 13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88317" y="41257"/>
            <a:ext cx="577003" cy="368468"/>
          </a:xfrm>
          <a:prstGeom prst="rect">
            <a:avLst/>
          </a:prstGeom>
        </p:spPr>
      </p:pic>
      <p:grpSp>
        <p:nvGrpSpPr>
          <p:cNvPr id="136" name="Group 135"/>
          <p:cNvGrpSpPr/>
          <p:nvPr/>
        </p:nvGrpSpPr>
        <p:grpSpPr>
          <a:xfrm>
            <a:off x="61632" y="1699131"/>
            <a:ext cx="2389394" cy="670462"/>
            <a:chOff x="130950" y="2141282"/>
            <a:chExt cx="2571182" cy="670462"/>
          </a:xfrm>
        </p:grpSpPr>
        <p:grpSp>
          <p:nvGrpSpPr>
            <p:cNvPr id="137" name="Group 136"/>
            <p:cNvGrpSpPr/>
            <p:nvPr/>
          </p:nvGrpSpPr>
          <p:grpSpPr>
            <a:xfrm>
              <a:off x="130950" y="2179271"/>
              <a:ext cx="635433" cy="472891"/>
              <a:chOff x="108746" y="1451414"/>
              <a:chExt cx="635433" cy="591721"/>
            </a:xfrm>
          </p:grpSpPr>
          <p:sp>
            <p:nvSpPr>
              <p:cNvPr id="152" name="Rectangle 15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3" name="TextBox 152"/>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38" name="Group 137"/>
            <p:cNvGrpSpPr/>
            <p:nvPr/>
          </p:nvGrpSpPr>
          <p:grpSpPr>
            <a:xfrm>
              <a:off x="611657" y="2179271"/>
              <a:ext cx="635433" cy="472891"/>
              <a:chOff x="108746" y="1451414"/>
              <a:chExt cx="635433" cy="591721"/>
            </a:xfrm>
          </p:grpSpPr>
          <p:sp>
            <p:nvSpPr>
              <p:cNvPr id="150" name="Rectangle 14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1" name="TextBox 150"/>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39" name="Group 138"/>
            <p:cNvGrpSpPr/>
            <p:nvPr/>
          </p:nvGrpSpPr>
          <p:grpSpPr>
            <a:xfrm>
              <a:off x="1092364" y="2179271"/>
              <a:ext cx="635433" cy="472891"/>
              <a:chOff x="108746" y="1451414"/>
              <a:chExt cx="635433" cy="591721"/>
            </a:xfrm>
          </p:grpSpPr>
          <p:sp>
            <p:nvSpPr>
              <p:cNvPr id="148" name="Rectangle 14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9" name="TextBox 14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40" name="Group 139"/>
            <p:cNvGrpSpPr/>
            <p:nvPr/>
          </p:nvGrpSpPr>
          <p:grpSpPr>
            <a:xfrm>
              <a:off x="1573071" y="2179271"/>
              <a:ext cx="635433" cy="472891"/>
              <a:chOff x="108746" y="1451414"/>
              <a:chExt cx="635433" cy="591721"/>
            </a:xfrm>
          </p:grpSpPr>
          <p:sp>
            <p:nvSpPr>
              <p:cNvPr id="146" name="Rectangle 14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7" name="TextBox 14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41" name="Group 140"/>
            <p:cNvGrpSpPr/>
            <p:nvPr/>
          </p:nvGrpSpPr>
          <p:grpSpPr>
            <a:xfrm>
              <a:off x="2053778" y="2179271"/>
              <a:ext cx="635433" cy="472891"/>
              <a:chOff x="108746" y="1451414"/>
              <a:chExt cx="635433" cy="591721"/>
            </a:xfrm>
          </p:grpSpPr>
          <p:sp>
            <p:nvSpPr>
              <p:cNvPr id="144" name="Rectangle 1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5" name="TextBox 14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42" name="Rounded Rectangle 141"/>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3" name="Rounded Rectangle 142"/>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grpSp>
        <p:nvGrpSpPr>
          <p:cNvPr id="154" name="Group 153"/>
          <p:cNvGrpSpPr/>
          <p:nvPr/>
        </p:nvGrpSpPr>
        <p:grpSpPr>
          <a:xfrm>
            <a:off x="61632" y="140235"/>
            <a:ext cx="2389394" cy="670462"/>
            <a:chOff x="130950" y="2141282"/>
            <a:chExt cx="2571182" cy="670462"/>
          </a:xfrm>
        </p:grpSpPr>
        <p:grpSp>
          <p:nvGrpSpPr>
            <p:cNvPr id="155" name="Group 154"/>
            <p:cNvGrpSpPr/>
            <p:nvPr/>
          </p:nvGrpSpPr>
          <p:grpSpPr>
            <a:xfrm>
              <a:off x="130950" y="2179271"/>
              <a:ext cx="635433" cy="472891"/>
              <a:chOff x="108746" y="1451414"/>
              <a:chExt cx="635433" cy="591721"/>
            </a:xfrm>
          </p:grpSpPr>
          <p:sp>
            <p:nvSpPr>
              <p:cNvPr id="170" name="Rectangle 16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1" name="TextBox 170"/>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56" name="Group 155"/>
            <p:cNvGrpSpPr/>
            <p:nvPr/>
          </p:nvGrpSpPr>
          <p:grpSpPr>
            <a:xfrm>
              <a:off x="611657" y="2179271"/>
              <a:ext cx="635433" cy="472891"/>
              <a:chOff x="108746" y="1451414"/>
              <a:chExt cx="635433" cy="591721"/>
            </a:xfrm>
          </p:grpSpPr>
          <p:sp>
            <p:nvSpPr>
              <p:cNvPr id="168" name="Rectangle 16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9" name="TextBox 168"/>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57" name="Group 156"/>
            <p:cNvGrpSpPr/>
            <p:nvPr/>
          </p:nvGrpSpPr>
          <p:grpSpPr>
            <a:xfrm>
              <a:off x="1092364" y="2179271"/>
              <a:ext cx="635433" cy="472891"/>
              <a:chOff x="108746" y="1451414"/>
              <a:chExt cx="635433" cy="591721"/>
            </a:xfrm>
          </p:grpSpPr>
          <p:sp>
            <p:nvSpPr>
              <p:cNvPr id="166" name="Rectangle 16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7" name="TextBox 16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58" name="Group 157"/>
            <p:cNvGrpSpPr/>
            <p:nvPr/>
          </p:nvGrpSpPr>
          <p:grpSpPr>
            <a:xfrm>
              <a:off x="1573071" y="2179271"/>
              <a:ext cx="635433" cy="472891"/>
              <a:chOff x="108746" y="1451414"/>
              <a:chExt cx="635433" cy="591721"/>
            </a:xfrm>
          </p:grpSpPr>
          <p:sp>
            <p:nvSpPr>
              <p:cNvPr id="164" name="Rectangle 16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5" name="TextBox 16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59" name="Group 158"/>
            <p:cNvGrpSpPr/>
            <p:nvPr/>
          </p:nvGrpSpPr>
          <p:grpSpPr>
            <a:xfrm>
              <a:off x="2053778" y="2179271"/>
              <a:ext cx="635433" cy="472891"/>
              <a:chOff x="108746" y="1451414"/>
              <a:chExt cx="635433" cy="591721"/>
            </a:xfrm>
          </p:grpSpPr>
          <p:sp>
            <p:nvSpPr>
              <p:cNvPr id="162" name="Rectangle 16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3" name="TextBox 16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60" name="Rounded Rectangle 15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1" name="Rounded Rectangle 16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sp>
        <p:nvSpPr>
          <p:cNvPr id="172" name="Left-Right Arrow 171"/>
          <p:cNvSpPr/>
          <p:nvPr/>
        </p:nvSpPr>
        <p:spPr>
          <a:xfrm rot="1510809">
            <a:off x="2479112" y="674577"/>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3" name="Left-Right Arrow 172"/>
          <p:cNvSpPr/>
          <p:nvPr/>
        </p:nvSpPr>
        <p:spPr>
          <a:xfrm rot="20089191" flipH="1">
            <a:off x="2498463" y="1603863"/>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4" name="TextBox 173"/>
          <p:cNvSpPr txBox="1"/>
          <p:nvPr/>
        </p:nvSpPr>
        <p:spPr>
          <a:xfrm>
            <a:off x="3137492" y="2055700"/>
            <a:ext cx="694233" cy="261610"/>
          </a:xfrm>
          <a:prstGeom prst="rect">
            <a:avLst/>
          </a:prstGeom>
          <a:noFill/>
        </p:spPr>
        <p:txBody>
          <a:bodyPr wrap="none" rtlCol="0">
            <a:spAutoFit/>
          </a:bodyPr>
          <a:lstStyle/>
          <a:p>
            <a:pPr algn="ctr"/>
            <a:r>
              <a:rPr lang="en-US" sz="1100" dirty="0" err="1" smtClean="0">
                <a:solidFill>
                  <a:srgbClr val="008881"/>
                </a:solidFill>
                <a:latin typeface="Arial"/>
              </a:rPr>
              <a:t>DevOps</a:t>
            </a:r>
            <a:endParaRPr lang="en-US" sz="1100" dirty="0" smtClean="0">
              <a:solidFill>
                <a:srgbClr val="008881"/>
              </a:solidFill>
              <a:latin typeface="Aria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079752" y="2735760"/>
            <a:ext cx="1875227" cy="221540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400" y="2682419"/>
            <a:ext cx="3035464" cy="2350835"/>
          </a:xfrm>
          <a:prstGeom prst="rect">
            <a:avLst/>
          </a:prstGeom>
        </p:spPr>
      </p:pic>
      <p:grpSp>
        <p:nvGrpSpPr>
          <p:cNvPr id="6" name="Group 5"/>
          <p:cNvGrpSpPr/>
          <p:nvPr/>
        </p:nvGrpSpPr>
        <p:grpSpPr>
          <a:xfrm>
            <a:off x="4921834" y="2735760"/>
            <a:ext cx="1977493" cy="2215408"/>
            <a:chOff x="4921821" y="2735760"/>
            <a:chExt cx="1977493" cy="2215408"/>
          </a:xfrm>
        </p:grpSpPr>
        <p:pic>
          <p:nvPicPr>
            <p:cNvPr id="227" name="Picture 22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210058" y="2735760"/>
              <a:ext cx="1689256" cy="2215408"/>
            </a:xfrm>
            <a:prstGeom prst="rect">
              <a:avLst/>
            </a:prstGeom>
          </p:spPr>
        </p:pic>
        <p:pic>
          <p:nvPicPr>
            <p:cNvPr id="228" name="Picture 22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921821" y="3038247"/>
              <a:ext cx="302931" cy="949734"/>
            </a:xfrm>
            <a:prstGeom prst="rect">
              <a:avLst/>
            </a:prstGeom>
          </p:spPr>
        </p:pic>
      </p:grpSp>
      <p:grpSp>
        <p:nvGrpSpPr>
          <p:cNvPr id="12" name="Group 11"/>
          <p:cNvGrpSpPr/>
          <p:nvPr/>
        </p:nvGrpSpPr>
        <p:grpSpPr>
          <a:xfrm>
            <a:off x="41384" y="4537649"/>
            <a:ext cx="4472450" cy="610339"/>
            <a:chOff x="41384" y="4465353"/>
            <a:chExt cx="4472450" cy="610339"/>
          </a:xfrm>
        </p:grpSpPr>
        <p:pic>
          <p:nvPicPr>
            <p:cNvPr id="229" name="Shape 173"/>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41384" y="4465353"/>
              <a:ext cx="1122933" cy="584303"/>
            </a:xfrm>
            <a:prstGeom prst="rect">
              <a:avLst/>
            </a:prstGeom>
            <a:noFill/>
            <a:ln>
              <a:noFill/>
            </a:ln>
          </p:spPr>
        </p:pic>
        <p:pic>
          <p:nvPicPr>
            <p:cNvPr id="230" name="Shape 174"/>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1141732" y="4485647"/>
              <a:ext cx="1122933" cy="584303"/>
            </a:xfrm>
            <a:prstGeom prst="rect">
              <a:avLst/>
            </a:prstGeom>
            <a:noFill/>
            <a:ln>
              <a:noFill/>
            </a:ln>
          </p:spPr>
        </p:pic>
        <p:pic>
          <p:nvPicPr>
            <p:cNvPr id="231" name="Shape 175"/>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2274656" y="4485647"/>
              <a:ext cx="1122933" cy="584303"/>
            </a:xfrm>
            <a:prstGeom prst="rect">
              <a:avLst/>
            </a:prstGeom>
            <a:noFill/>
            <a:ln>
              <a:noFill/>
            </a:ln>
          </p:spPr>
        </p:pic>
        <p:pic>
          <p:nvPicPr>
            <p:cNvPr id="232" name="Shape 17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249516" y="4654964"/>
              <a:ext cx="720128" cy="181832"/>
            </a:xfrm>
            <a:prstGeom prst="rect">
              <a:avLst/>
            </a:prstGeom>
            <a:noFill/>
            <a:ln>
              <a:noFill/>
            </a:ln>
          </p:spPr>
        </p:pic>
        <p:pic>
          <p:nvPicPr>
            <p:cNvPr id="233" name="Shape 17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2470578" y="4634660"/>
              <a:ext cx="602611" cy="243554"/>
            </a:xfrm>
            <a:prstGeom prst="rect">
              <a:avLst/>
            </a:prstGeom>
            <a:noFill/>
            <a:ln>
              <a:noFill/>
            </a:ln>
          </p:spPr>
        </p:pic>
        <p:pic>
          <p:nvPicPr>
            <p:cNvPr id="234" name="Shape 17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333777" y="4643954"/>
              <a:ext cx="662190" cy="219401"/>
            </a:xfrm>
            <a:prstGeom prst="rect">
              <a:avLst/>
            </a:prstGeom>
            <a:noFill/>
            <a:ln>
              <a:noFill/>
            </a:ln>
          </p:spPr>
        </p:pic>
        <p:pic>
          <p:nvPicPr>
            <p:cNvPr id="235" name="Shape 175"/>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3390901" y="4491389"/>
              <a:ext cx="1122933" cy="584303"/>
            </a:xfrm>
            <a:prstGeom prst="rect">
              <a:avLst/>
            </a:prstGeom>
            <a:noFill/>
            <a:ln>
              <a:noFill/>
            </a:ln>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484608" y="4596948"/>
              <a:ext cx="964752" cy="323242"/>
            </a:xfrm>
            <a:prstGeom prst="rect">
              <a:avLst/>
            </a:prstGeom>
          </p:spPr>
        </p:pic>
      </p:grpSp>
      <p:grpSp>
        <p:nvGrpSpPr>
          <p:cNvPr id="133" name="Group 132"/>
          <p:cNvGrpSpPr/>
          <p:nvPr/>
        </p:nvGrpSpPr>
        <p:grpSpPr>
          <a:xfrm>
            <a:off x="4673664" y="463781"/>
            <a:ext cx="4390317" cy="1235363"/>
            <a:chOff x="4673646" y="463767"/>
            <a:chExt cx="4390317" cy="1235363"/>
          </a:xfrm>
        </p:grpSpPr>
        <p:sp>
          <p:nvSpPr>
            <p:cNvPr id="134" name="Rectangle 133"/>
            <p:cNvSpPr/>
            <p:nvPr/>
          </p:nvSpPr>
          <p:spPr>
            <a:xfrm>
              <a:off x="4771959" y="544559"/>
              <a:ext cx="460134" cy="110899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5" name="TextBox 174"/>
            <p:cNvSpPr txBox="1"/>
            <p:nvPr/>
          </p:nvSpPr>
          <p:spPr>
            <a:xfrm>
              <a:off x="4673646" y="765247"/>
              <a:ext cx="635433" cy="307777"/>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nvGrpSpPr>
            <p:cNvPr id="176" name="Group 175"/>
            <p:cNvGrpSpPr/>
            <p:nvPr/>
          </p:nvGrpSpPr>
          <p:grpSpPr>
            <a:xfrm>
              <a:off x="4752419" y="463767"/>
              <a:ext cx="4311544" cy="1235363"/>
              <a:chOff x="4752419" y="463767"/>
              <a:chExt cx="4311544" cy="1235363"/>
            </a:xfrm>
          </p:grpSpPr>
          <p:grpSp>
            <p:nvGrpSpPr>
              <p:cNvPr id="177" name="Group 176"/>
              <p:cNvGrpSpPr/>
              <p:nvPr/>
            </p:nvGrpSpPr>
            <p:grpSpPr>
              <a:xfrm>
                <a:off x="5210058" y="544559"/>
                <a:ext cx="635433" cy="1108998"/>
                <a:chOff x="108746" y="1451414"/>
                <a:chExt cx="635433" cy="591721"/>
              </a:xfrm>
            </p:grpSpPr>
            <p:sp>
              <p:nvSpPr>
                <p:cNvPr id="208" name="Rectangle 20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9" name="TextBox 208"/>
                <p:cNvSpPr txBox="1"/>
                <p:nvPr/>
              </p:nvSpPr>
              <p:spPr>
                <a:xfrm>
                  <a:off x="108746" y="1619787"/>
                  <a:ext cx="635433" cy="106742"/>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78" name="Group 177"/>
              <p:cNvGrpSpPr/>
              <p:nvPr/>
            </p:nvGrpSpPr>
            <p:grpSpPr>
              <a:xfrm>
                <a:off x="5746470" y="544559"/>
                <a:ext cx="635433" cy="1108998"/>
                <a:chOff x="108746" y="1451414"/>
                <a:chExt cx="635433" cy="591721"/>
              </a:xfrm>
            </p:grpSpPr>
            <p:sp>
              <p:nvSpPr>
                <p:cNvPr id="206" name="Rectangle 20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7" name="TextBox 206"/>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79" name="Group 178"/>
              <p:cNvGrpSpPr/>
              <p:nvPr/>
            </p:nvGrpSpPr>
            <p:grpSpPr>
              <a:xfrm>
                <a:off x="6282882" y="544559"/>
                <a:ext cx="635433" cy="1108998"/>
                <a:chOff x="108746" y="1451414"/>
                <a:chExt cx="635433" cy="591721"/>
              </a:xfrm>
            </p:grpSpPr>
            <p:sp>
              <p:nvSpPr>
                <p:cNvPr id="204" name="Rectangle 20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5" name="TextBox 204"/>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80" name="Group 179"/>
              <p:cNvGrpSpPr/>
              <p:nvPr/>
            </p:nvGrpSpPr>
            <p:grpSpPr>
              <a:xfrm>
                <a:off x="6819294" y="544559"/>
                <a:ext cx="635433" cy="1108998"/>
                <a:chOff x="108746" y="1451414"/>
                <a:chExt cx="635433" cy="591721"/>
              </a:xfrm>
            </p:grpSpPr>
            <p:sp>
              <p:nvSpPr>
                <p:cNvPr id="202" name="Rectangle 20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3" name="TextBox 202"/>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DBA</a:t>
                  </a:r>
                </a:p>
              </p:txBody>
            </p:sp>
          </p:grpSp>
          <p:grpSp>
            <p:nvGrpSpPr>
              <p:cNvPr id="182" name="Group 181"/>
              <p:cNvGrpSpPr/>
              <p:nvPr/>
            </p:nvGrpSpPr>
            <p:grpSpPr>
              <a:xfrm>
                <a:off x="7355706" y="541905"/>
                <a:ext cx="635433" cy="1108998"/>
                <a:chOff x="108746" y="1451414"/>
                <a:chExt cx="635433" cy="591721"/>
              </a:xfrm>
            </p:grpSpPr>
            <p:sp>
              <p:nvSpPr>
                <p:cNvPr id="200" name="Rectangle 19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1" name="TextBox 200"/>
                <p:cNvSpPr txBox="1"/>
                <p:nvPr/>
              </p:nvSpPr>
              <p:spPr>
                <a:xfrm>
                  <a:off x="108746" y="1619787"/>
                  <a:ext cx="635433" cy="16421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3" name="Group 182"/>
              <p:cNvGrpSpPr/>
              <p:nvPr/>
            </p:nvGrpSpPr>
            <p:grpSpPr>
              <a:xfrm>
                <a:off x="7892118" y="541905"/>
                <a:ext cx="635433" cy="1108998"/>
                <a:chOff x="108746" y="1451414"/>
                <a:chExt cx="635433" cy="591721"/>
              </a:xfrm>
            </p:grpSpPr>
            <p:sp>
              <p:nvSpPr>
                <p:cNvPr id="198" name="Rectangle 19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99" name="TextBox 198"/>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185" name="Group 184"/>
              <p:cNvGrpSpPr/>
              <p:nvPr/>
            </p:nvGrpSpPr>
            <p:grpSpPr>
              <a:xfrm>
                <a:off x="8428530" y="541905"/>
                <a:ext cx="635433" cy="1108998"/>
                <a:chOff x="108746" y="1451414"/>
                <a:chExt cx="635433" cy="591721"/>
              </a:xfrm>
            </p:grpSpPr>
            <p:sp>
              <p:nvSpPr>
                <p:cNvPr id="196" name="Rectangle 19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97" name="TextBox 196"/>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188" name="Rounded Rectangle 187"/>
              <p:cNvSpPr/>
              <p:nvPr/>
            </p:nvSpPr>
            <p:spPr>
              <a:xfrm>
                <a:off x="4752419" y="48429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89" name="Rounded Rectangle 188"/>
              <p:cNvSpPr/>
              <p:nvPr/>
            </p:nvSpPr>
            <p:spPr>
              <a:xfrm>
                <a:off x="5288831" y="479168"/>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0" name="Rounded Rectangle 189"/>
              <p:cNvSpPr/>
              <p:nvPr/>
            </p:nvSpPr>
            <p:spPr>
              <a:xfrm>
                <a:off x="5823465" y="47848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1" name="Rounded Rectangle 190"/>
              <p:cNvSpPr/>
              <p:nvPr/>
            </p:nvSpPr>
            <p:spPr>
              <a:xfrm>
                <a:off x="6359877" y="47336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2" name="Rounded Rectangle 191"/>
              <p:cNvSpPr/>
              <p:nvPr/>
            </p:nvSpPr>
            <p:spPr>
              <a:xfrm>
                <a:off x="6899703" y="47469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3" name="Rounded Rectangle 192"/>
              <p:cNvSpPr/>
              <p:nvPr/>
            </p:nvSpPr>
            <p:spPr>
              <a:xfrm>
                <a:off x="7436115" y="46957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4" name="Rounded Rectangle 193"/>
              <p:cNvSpPr/>
              <p:nvPr/>
            </p:nvSpPr>
            <p:spPr>
              <a:xfrm>
                <a:off x="7970749" y="468890"/>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5" name="Rounded Rectangle 194"/>
              <p:cNvSpPr/>
              <p:nvPr/>
            </p:nvSpPr>
            <p:spPr>
              <a:xfrm>
                <a:off x="8507161" y="46376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sp>
        <p:nvSpPr>
          <p:cNvPr id="210" name="Rounded Rectangle 209"/>
          <p:cNvSpPr/>
          <p:nvPr/>
        </p:nvSpPr>
        <p:spPr>
          <a:xfrm>
            <a:off x="4708288" y="1314199"/>
            <a:ext cx="4380539"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Product Team Using Monolithic Delivery </a:t>
            </a:r>
            <a:endParaRPr lang="en-US" sz="1400" dirty="0">
              <a:solidFill>
                <a:srgbClr val="FFFFFF"/>
              </a:solidFill>
              <a:latin typeface="Arial"/>
            </a:endParaRPr>
          </a:p>
        </p:txBody>
      </p:sp>
      <p:sp>
        <p:nvSpPr>
          <p:cNvPr id="211" name="TextBox 210"/>
          <p:cNvSpPr txBox="1"/>
          <p:nvPr/>
        </p:nvSpPr>
        <p:spPr>
          <a:xfrm>
            <a:off x="5679614" y="1748847"/>
            <a:ext cx="2395614" cy="600164"/>
          </a:xfrm>
          <a:prstGeom prst="rect">
            <a:avLst/>
          </a:prstGeom>
          <a:noFill/>
        </p:spPr>
        <p:txBody>
          <a:bodyPr wrap="none" rtlCol="0">
            <a:spAutoFit/>
          </a:bodyPr>
          <a:lstStyle/>
          <a:p>
            <a:pPr algn="ctr"/>
            <a:r>
              <a:rPr lang="en-US" sz="1100" dirty="0" smtClean="0">
                <a:solidFill>
                  <a:srgbClr val="008881"/>
                </a:solidFill>
                <a:latin typeface="Arial"/>
              </a:rPr>
              <a:t>Different Organizational Silos </a:t>
            </a:r>
          </a:p>
          <a:p>
            <a:pPr algn="ctr"/>
            <a:r>
              <a:rPr lang="en-US" sz="1100" dirty="0" smtClean="0">
                <a:solidFill>
                  <a:srgbClr val="008881"/>
                </a:solidFill>
                <a:latin typeface="Arial"/>
              </a:rPr>
              <a:t>Communicating via Support Tickets </a:t>
            </a:r>
          </a:p>
          <a:p>
            <a:pPr algn="ctr"/>
            <a:r>
              <a:rPr lang="en-US" sz="1100" dirty="0">
                <a:solidFill>
                  <a:srgbClr val="008881"/>
                </a:solidFill>
                <a:latin typeface="Arial"/>
              </a:rPr>
              <a:t>a</a:t>
            </a:r>
            <a:r>
              <a:rPr lang="en-US" sz="1100" dirty="0" smtClean="0">
                <a:solidFill>
                  <a:srgbClr val="008881"/>
                </a:solidFill>
                <a:latin typeface="Arial"/>
              </a:rPr>
              <a:t>nd Work Orders</a:t>
            </a:r>
          </a:p>
        </p:txBody>
      </p:sp>
      <p:sp>
        <p:nvSpPr>
          <p:cNvPr id="212" name="TextBox 211"/>
          <p:cNvSpPr txBox="1"/>
          <p:nvPr/>
        </p:nvSpPr>
        <p:spPr>
          <a:xfrm>
            <a:off x="5813316" y="168740"/>
            <a:ext cx="2066040" cy="261610"/>
          </a:xfrm>
          <a:prstGeom prst="rect">
            <a:avLst/>
          </a:prstGeom>
          <a:noFill/>
        </p:spPr>
        <p:txBody>
          <a:bodyPr wrap="none" rtlCol="0">
            <a:spAutoFit/>
          </a:bodyPr>
          <a:lstStyle/>
          <a:p>
            <a:pPr algn="ctr"/>
            <a:r>
              <a:rPr lang="en-US" sz="1100" dirty="0" smtClean="0">
                <a:solidFill>
                  <a:srgbClr val="008881"/>
                </a:solidFill>
                <a:latin typeface="Arial"/>
              </a:rPr>
              <a:t>Waterfall Project/Organization</a:t>
            </a:r>
          </a:p>
        </p:txBody>
      </p:sp>
      <p:pic>
        <p:nvPicPr>
          <p:cNvPr id="213" name="Picture 2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2020" y="409772"/>
            <a:ext cx="4523192" cy="1565556"/>
          </a:xfrm>
          <a:prstGeom prst="rect">
            <a:avLst/>
          </a:prstGeom>
        </p:spPr>
      </p:pic>
      <p:sp>
        <p:nvSpPr>
          <p:cNvPr id="214" name="Rectangle 213"/>
          <p:cNvSpPr/>
          <p:nvPr/>
        </p:nvSpPr>
        <p:spPr>
          <a:xfrm>
            <a:off x="4593780" y="296183"/>
            <a:ext cx="1317939" cy="184666"/>
          </a:xfrm>
          <a:prstGeom prst="rect">
            <a:avLst/>
          </a:prstGeom>
        </p:spPr>
        <p:txBody>
          <a:bodyPr wrap="none">
            <a:spAutoFit/>
          </a:bodyPr>
          <a:lstStyle/>
          <a:p>
            <a:r>
              <a:rPr lang="en-US" sz="600" dirty="0">
                <a:solidFill>
                  <a:srgbClr val="4D4D4D"/>
                </a:solidFill>
                <a:latin typeface="Arial"/>
              </a:rPr>
              <a:t>http://</a:t>
            </a:r>
            <a:r>
              <a:rPr lang="en-US" sz="600" dirty="0" err="1">
                <a:solidFill>
                  <a:srgbClr val="4D4D4D"/>
                </a:solidFill>
                <a:latin typeface="Arial"/>
              </a:rPr>
              <a:t>tinyurl.com</a:t>
            </a:r>
            <a:r>
              <a:rPr lang="en-US" sz="600" dirty="0">
                <a:solidFill>
                  <a:srgbClr val="4D4D4D"/>
                </a:solidFill>
                <a:latin typeface="Arial"/>
              </a:rPr>
              <a:t>/</a:t>
            </a:r>
            <a:r>
              <a:rPr lang="en-US" sz="600" dirty="0" err="1">
                <a:solidFill>
                  <a:srgbClr val="4D4D4D"/>
                </a:solidFill>
                <a:latin typeface="Arial"/>
              </a:rPr>
              <a:t>KeyNoteAllstate</a:t>
            </a:r>
            <a:endParaRPr lang="en-US" sz="600" dirty="0">
              <a:solidFill>
                <a:srgbClr val="4D4D4D"/>
              </a:solidFill>
              <a:latin typeface="Arial"/>
            </a:endParaRPr>
          </a:p>
        </p:txBody>
      </p:sp>
      <p:sp>
        <p:nvSpPr>
          <p:cNvPr id="3" name="TextBox 2"/>
          <p:cNvSpPr txBox="1"/>
          <p:nvPr/>
        </p:nvSpPr>
        <p:spPr>
          <a:xfrm>
            <a:off x="-7126" y="3683493"/>
            <a:ext cx="1472266" cy="707886"/>
          </a:xfrm>
          <a:prstGeom prst="rect">
            <a:avLst/>
          </a:prstGeom>
          <a:noFill/>
        </p:spPr>
        <p:txBody>
          <a:bodyPr wrap="none" rtlCol="0">
            <a:spAutoFit/>
          </a:bodyPr>
          <a:lstStyle/>
          <a:p>
            <a:r>
              <a:rPr lang="en-US" sz="1000" dirty="0" smtClean="0">
                <a:solidFill>
                  <a:schemeClr val="tx2"/>
                </a:solidFill>
              </a:rPr>
              <a:t>- On-Premise</a:t>
            </a:r>
          </a:p>
          <a:p>
            <a:r>
              <a:rPr lang="en-US" sz="1000" dirty="0" smtClean="0">
                <a:solidFill>
                  <a:schemeClr val="tx2"/>
                </a:solidFill>
              </a:rPr>
              <a:t>- Off-Premise</a:t>
            </a:r>
          </a:p>
          <a:p>
            <a:r>
              <a:rPr lang="en-US" sz="1000" dirty="0" smtClean="0">
                <a:solidFill>
                  <a:schemeClr val="tx2"/>
                </a:solidFill>
              </a:rPr>
              <a:t>- Pivotal Web Services</a:t>
            </a:r>
          </a:p>
          <a:p>
            <a:r>
              <a:rPr lang="en-US" sz="1000" dirty="0" smtClean="0">
                <a:solidFill>
                  <a:schemeClr val="tx2"/>
                </a:solidFill>
              </a:rPr>
              <a:t>- Managed Services</a:t>
            </a:r>
          </a:p>
        </p:txBody>
      </p:sp>
      <p:pic>
        <p:nvPicPr>
          <p:cNvPr id="215" name="Shape 300"/>
          <p:cNvPicPr preferRelativeResize="0"/>
          <p:nvPr/>
        </p:nvPicPr>
        <p:blipFill rotWithShape="1">
          <a:blip r:embed="rId14">
            <a:alphaModFix/>
          </a:blip>
          <a:srcRect/>
          <a:stretch/>
        </p:blipFill>
        <p:spPr>
          <a:xfrm>
            <a:off x="3509035" y="2648863"/>
            <a:ext cx="677780" cy="677780"/>
          </a:xfrm>
          <a:prstGeom prst="rect">
            <a:avLst/>
          </a:prstGeom>
          <a:noFill/>
          <a:ln>
            <a:noFill/>
          </a:ln>
        </p:spPr>
      </p:pic>
      <p:grpSp>
        <p:nvGrpSpPr>
          <p:cNvPr id="13" name="Group 12"/>
          <p:cNvGrpSpPr/>
          <p:nvPr/>
        </p:nvGrpSpPr>
        <p:grpSpPr>
          <a:xfrm>
            <a:off x="3707098" y="3418825"/>
            <a:ext cx="633259" cy="1118820"/>
            <a:chOff x="3707090" y="3418825"/>
            <a:chExt cx="633259" cy="1118820"/>
          </a:xfrm>
        </p:grpSpPr>
        <p:sp>
          <p:nvSpPr>
            <p:cNvPr id="8" name="TextBox 7"/>
            <p:cNvSpPr txBox="1"/>
            <p:nvPr/>
          </p:nvSpPr>
          <p:spPr>
            <a:xfrm>
              <a:off x="3810599" y="4006718"/>
              <a:ext cx="529750" cy="261610"/>
            </a:xfrm>
            <a:prstGeom prst="rect">
              <a:avLst/>
            </a:prstGeom>
            <a:noFill/>
          </p:spPr>
          <p:txBody>
            <a:bodyPr wrap="none" rtlCol="0">
              <a:spAutoFit/>
            </a:bodyPr>
            <a:lstStyle/>
            <a:p>
              <a:pPr algn="ctr"/>
              <a:r>
                <a:rPr lang="en-US" sz="1100" b="1" dirty="0" err="1" smtClean="0">
                  <a:solidFill>
                    <a:schemeClr val="tx2"/>
                  </a:solidFill>
                </a:rPr>
                <a:t>PaaS</a:t>
              </a:r>
              <a:endParaRPr lang="en-US" sz="1100" b="1" dirty="0" smtClean="0">
                <a:solidFill>
                  <a:schemeClr val="tx2"/>
                </a:solidFill>
              </a:endParaRPr>
            </a:p>
          </p:txBody>
        </p:sp>
        <p:sp>
          <p:nvSpPr>
            <p:cNvPr id="9" name="Right Brace 8"/>
            <p:cNvSpPr/>
            <p:nvPr/>
          </p:nvSpPr>
          <p:spPr>
            <a:xfrm>
              <a:off x="3707090" y="3418825"/>
              <a:ext cx="103509" cy="1118820"/>
            </a:xfrm>
            <a:prstGeom prst="rightBrace">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5497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ppt_x</p:attrName>
                                        </p:attrNameLst>
                                      </p:cBhvr>
                                      <p:tavLst>
                                        <p:tav tm="0">
                                          <p:val>
                                            <p:strVal val="#ppt_x+#ppt_w*1.125000"/>
                                          </p:val>
                                        </p:tav>
                                        <p:tav tm="100000">
                                          <p:val>
                                            <p:strVal val="#ppt_x"/>
                                          </p:val>
                                        </p:tav>
                                      </p:tavLst>
                                    </p:anim>
                                    <p:animEffect transition="in" filter="wipe(lef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p:tgtEl>
                                          <p:spTgt spid="3"/>
                                        </p:tgtEl>
                                        <p:attrNameLst>
                                          <p:attrName>ppt_x</p:attrName>
                                        </p:attrNameLst>
                                      </p:cBhvr>
                                      <p:tavLst>
                                        <p:tav tm="0">
                                          <p:val>
                                            <p:strVal val="#ppt_x-#ppt_w*1.125000"/>
                                          </p:val>
                                        </p:tav>
                                        <p:tav tm="100000">
                                          <p:val>
                                            <p:strVal val="#ppt_x"/>
                                          </p:val>
                                        </p:tav>
                                      </p:tavLst>
                                    </p:anim>
                                    <p:animEffect transition="in" filter="wipe(right)">
                                      <p:cBhvr>
                                        <p:cTn id="26" dur="500"/>
                                        <p:tgtEl>
                                          <p:spTgt spid="3"/>
                                        </p:tgtEl>
                                      </p:cBhvr>
                                    </p:animEffect>
                                  </p:childTnLst>
                                </p:cTn>
                              </p:par>
                              <p:par>
                                <p:cTn id="27" presetID="14" presetClass="entr" presetSubtype="10" fill="hold" nodeType="withEffect">
                                  <p:stCondLst>
                                    <p:cond delay="0"/>
                                  </p:stCondLst>
                                  <p:childTnLst>
                                    <p:set>
                                      <p:cBhvr>
                                        <p:cTn id="28" dur="1" fill="hold">
                                          <p:stCondLst>
                                            <p:cond delay="0"/>
                                          </p:stCondLst>
                                        </p:cTn>
                                        <p:tgtEl>
                                          <p:spTgt spid="215"/>
                                        </p:tgtEl>
                                        <p:attrNameLst>
                                          <p:attrName>style.visibility</p:attrName>
                                        </p:attrNameLst>
                                      </p:cBhvr>
                                      <p:to>
                                        <p:strVal val="visible"/>
                                      </p:to>
                                    </p:set>
                                    <p:animEffect transition="in" filter="randombar(horizontal)">
                                      <p:cBhvr>
                                        <p:cTn id="29" dur="500"/>
                                        <p:tgtEl>
                                          <p:spTgt spid="21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648877"/>
            <a:ext cx="9144000" cy="2494637"/>
          </a:xfrm>
          <a:prstGeom prst="rect">
            <a:avLst/>
          </a:prstGeom>
          <a:solidFill>
            <a:srgbClr val="FFFFFF"/>
          </a:solidFill>
          <a:ln w="127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rot="16200000">
            <a:off x="2235853" y="1035007"/>
            <a:ext cx="875961" cy="400110"/>
          </a:xfrm>
          <a:prstGeom prst="rect">
            <a:avLst/>
          </a:prstGeom>
          <a:noFill/>
        </p:spPr>
        <p:txBody>
          <a:bodyPr wrap="none" rtlCol="0">
            <a:spAutoFit/>
          </a:bodyPr>
          <a:lstStyle/>
          <a:p>
            <a:pPr algn="ctr"/>
            <a:r>
              <a:rPr lang="en-US" sz="1000" dirty="0" smtClean="0">
                <a:solidFill>
                  <a:srgbClr val="008881"/>
                </a:solidFill>
                <a:latin typeface="Arial"/>
              </a:rPr>
              <a:t>Self-Service</a:t>
            </a:r>
          </a:p>
          <a:p>
            <a:pPr algn="ctr"/>
            <a:r>
              <a:rPr lang="en-US" sz="1000" dirty="0" smtClean="0">
                <a:solidFill>
                  <a:srgbClr val="008881"/>
                </a:solidFill>
                <a:latin typeface="Arial"/>
              </a:rPr>
              <a:t>APIs</a:t>
            </a:r>
          </a:p>
        </p:txBody>
      </p:sp>
      <p:sp>
        <p:nvSpPr>
          <p:cNvPr id="95" name="TextBox 94"/>
          <p:cNvSpPr txBox="1"/>
          <p:nvPr/>
        </p:nvSpPr>
        <p:spPr>
          <a:xfrm>
            <a:off x="3194549" y="368482"/>
            <a:ext cx="992273" cy="430887"/>
          </a:xfrm>
          <a:prstGeom prst="rect">
            <a:avLst/>
          </a:prstGeom>
          <a:noFill/>
        </p:spPr>
        <p:txBody>
          <a:bodyPr wrap="none" rtlCol="0">
            <a:spAutoFit/>
          </a:bodyPr>
          <a:lstStyle/>
          <a:p>
            <a:pPr algn="ctr"/>
            <a:r>
              <a:rPr lang="en-US" sz="1100" dirty="0" smtClean="0">
                <a:solidFill>
                  <a:srgbClr val="008881"/>
                </a:solidFill>
                <a:latin typeface="Arial"/>
              </a:rPr>
              <a:t>Cloud Native</a:t>
            </a:r>
          </a:p>
          <a:p>
            <a:pPr algn="ctr"/>
            <a:r>
              <a:rPr lang="en-US" sz="1100" dirty="0" smtClean="0">
                <a:solidFill>
                  <a:srgbClr val="008881"/>
                </a:solidFill>
                <a:latin typeface="Arial"/>
              </a:rPr>
              <a:t>Platform</a:t>
            </a:r>
          </a:p>
        </p:txBody>
      </p:sp>
      <p:grpSp>
        <p:nvGrpSpPr>
          <p:cNvPr id="187" name="Group 186"/>
          <p:cNvGrpSpPr/>
          <p:nvPr/>
        </p:nvGrpSpPr>
        <p:grpSpPr>
          <a:xfrm>
            <a:off x="2849185" y="798042"/>
            <a:ext cx="1596847" cy="939815"/>
            <a:chOff x="2849175" y="798028"/>
            <a:chExt cx="1596847" cy="939815"/>
          </a:xfrm>
        </p:grpSpPr>
        <p:grpSp>
          <p:nvGrpSpPr>
            <p:cNvPr id="74" name="Group 73"/>
            <p:cNvGrpSpPr/>
            <p:nvPr/>
          </p:nvGrpSpPr>
          <p:grpSpPr>
            <a:xfrm>
              <a:off x="2849175" y="836944"/>
              <a:ext cx="635433" cy="729731"/>
              <a:chOff x="108746" y="1451414"/>
              <a:chExt cx="635433" cy="591721"/>
            </a:xfrm>
          </p:grpSpPr>
          <p:sp>
            <p:nvSpPr>
              <p:cNvPr id="75" name="Rectangle 7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6" name="TextBox 75"/>
              <p:cNvSpPr txBox="1"/>
              <p:nvPr/>
            </p:nvSpPr>
            <p:spPr>
              <a:xfrm>
                <a:off x="108746" y="1619787"/>
                <a:ext cx="635433" cy="24956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6" name="Group 185"/>
            <p:cNvGrpSpPr/>
            <p:nvPr/>
          </p:nvGrpSpPr>
          <p:grpSpPr>
            <a:xfrm>
              <a:off x="2907302" y="798028"/>
              <a:ext cx="1538720" cy="939815"/>
              <a:chOff x="2907302" y="798028"/>
              <a:chExt cx="1538720" cy="939815"/>
            </a:xfrm>
          </p:grpSpPr>
          <p:grpSp>
            <p:nvGrpSpPr>
              <p:cNvPr id="77" name="Group 76"/>
              <p:cNvGrpSpPr/>
              <p:nvPr/>
            </p:nvGrpSpPr>
            <p:grpSpPr>
              <a:xfrm>
                <a:off x="3329882" y="836944"/>
                <a:ext cx="635433" cy="729731"/>
                <a:chOff x="108746" y="1451414"/>
                <a:chExt cx="635433" cy="591721"/>
              </a:xfrm>
            </p:grpSpPr>
            <p:sp>
              <p:nvSpPr>
                <p:cNvPr id="78" name="Rectangle 7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9" name="TextBox 78"/>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80" name="Group 79"/>
              <p:cNvGrpSpPr/>
              <p:nvPr/>
            </p:nvGrpSpPr>
            <p:grpSpPr>
              <a:xfrm>
                <a:off x="3810589" y="836944"/>
                <a:ext cx="635433" cy="729731"/>
                <a:chOff x="108746" y="1451414"/>
                <a:chExt cx="635433" cy="591721"/>
              </a:xfrm>
            </p:grpSpPr>
            <p:sp>
              <p:nvSpPr>
                <p:cNvPr id="81" name="Rectangle 8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82" name="TextBox 81"/>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88" name="Rounded Rectangle 87"/>
              <p:cNvSpPr/>
              <p:nvPr/>
            </p:nvSpPr>
            <p:spPr>
              <a:xfrm>
                <a:off x="2907302" y="798028"/>
                <a:ext cx="1506298" cy="799375"/>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Rounded Rectangle 96"/>
              <p:cNvSpPr/>
              <p:nvPr/>
            </p:nvSpPr>
            <p:spPr>
              <a:xfrm>
                <a:off x="2913174" y="1460599"/>
                <a:ext cx="1519861" cy="277244"/>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Platform Ops Team</a:t>
                </a:r>
                <a:endParaRPr lang="en-US" sz="1200" dirty="0">
                  <a:solidFill>
                    <a:srgbClr val="FFFFFF"/>
                  </a:solidFill>
                  <a:latin typeface="Arial"/>
                </a:endParaRPr>
              </a:p>
            </p:txBody>
          </p:sp>
        </p:grpSp>
      </p:grpSp>
      <p:grpSp>
        <p:nvGrpSpPr>
          <p:cNvPr id="132" name="Group 131"/>
          <p:cNvGrpSpPr/>
          <p:nvPr/>
        </p:nvGrpSpPr>
        <p:grpSpPr>
          <a:xfrm>
            <a:off x="61632" y="922113"/>
            <a:ext cx="2389394" cy="670462"/>
            <a:chOff x="130950" y="2141282"/>
            <a:chExt cx="2571182" cy="670462"/>
          </a:xfrm>
        </p:grpSpPr>
        <p:grpSp>
          <p:nvGrpSpPr>
            <p:cNvPr id="115" name="Group 114"/>
            <p:cNvGrpSpPr/>
            <p:nvPr/>
          </p:nvGrpSpPr>
          <p:grpSpPr>
            <a:xfrm>
              <a:off x="130950" y="2179271"/>
              <a:ext cx="635433" cy="472891"/>
              <a:chOff x="108746" y="1451414"/>
              <a:chExt cx="635433" cy="591721"/>
            </a:xfrm>
          </p:grpSpPr>
          <p:sp>
            <p:nvSpPr>
              <p:cNvPr id="116" name="Rectangle 11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17" name="TextBox 116"/>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18" name="Group 117"/>
            <p:cNvGrpSpPr/>
            <p:nvPr/>
          </p:nvGrpSpPr>
          <p:grpSpPr>
            <a:xfrm>
              <a:off x="611657" y="2179271"/>
              <a:ext cx="635433" cy="472891"/>
              <a:chOff x="108746" y="1451414"/>
              <a:chExt cx="635433" cy="591721"/>
            </a:xfrm>
          </p:grpSpPr>
          <p:sp>
            <p:nvSpPr>
              <p:cNvPr id="119" name="Rectangle 11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0" name="TextBox 119"/>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21" name="Group 120"/>
            <p:cNvGrpSpPr/>
            <p:nvPr/>
          </p:nvGrpSpPr>
          <p:grpSpPr>
            <a:xfrm>
              <a:off x="1092364" y="2179271"/>
              <a:ext cx="635433" cy="472891"/>
              <a:chOff x="108746" y="1451414"/>
              <a:chExt cx="635433" cy="591721"/>
            </a:xfrm>
          </p:grpSpPr>
          <p:sp>
            <p:nvSpPr>
              <p:cNvPr id="122" name="Rectangle 12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3" name="TextBox 12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24" name="Group 123"/>
            <p:cNvGrpSpPr/>
            <p:nvPr/>
          </p:nvGrpSpPr>
          <p:grpSpPr>
            <a:xfrm>
              <a:off x="1573071" y="2179271"/>
              <a:ext cx="635433" cy="472891"/>
              <a:chOff x="108746" y="1451414"/>
              <a:chExt cx="635433" cy="591721"/>
            </a:xfrm>
          </p:grpSpPr>
          <p:sp>
            <p:nvSpPr>
              <p:cNvPr id="125" name="Rectangle 12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6" name="TextBox 125"/>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27" name="Group 126"/>
            <p:cNvGrpSpPr/>
            <p:nvPr/>
          </p:nvGrpSpPr>
          <p:grpSpPr>
            <a:xfrm>
              <a:off x="2053778" y="2179271"/>
              <a:ext cx="635433" cy="472891"/>
              <a:chOff x="108746" y="1451414"/>
              <a:chExt cx="635433" cy="591721"/>
            </a:xfrm>
          </p:grpSpPr>
          <p:sp>
            <p:nvSpPr>
              <p:cNvPr id="128" name="Rectangle 12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9" name="TextBox 12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30" name="Rounded Rectangle 12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1" name="Rounded Rectangle 13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pic>
        <p:nvPicPr>
          <p:cNvPr id="135" name="Picture 13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88317" y="41257"/>
            <a:ext cx="577003" cy="368468"/>
          </a:xfrm>
          <a:prstGeom prst="rect">
            <a:avLst/>
          </a:prstGeom>
        </p:spPr>
      </p:pic>
      <p:grpSp>
        <p:nvGrpSpPr>
          <p:cNvPr id="136" name="Group 135"/>
          <p:cNvGrpSpPr/>
          <p:nvPr/>
        </p:nvGrpSpPr>
        <p:grpSpPr>
          <a:xfrm>
            <a:off x="61632" y="1699131"/>
            <a:ext cx="2389394" cy="670462"/>
            <a:chOff x="130950" y="2141282"/>
            <a:chExt cx="2571182" cy="670462"/>
          </a:xfrm>
        </p:grpSpPr>
        <p:grpSp>
          <p:nvGrpSpPr>
            <p:cNvPr id="137" name="Group 136"/>
            <p:cNvGrpSpPr/>
            <p:nvPr/>
          </p:nvGrpSpPr>
          <p:grpSpPr>
            <a:xfrm>
              <a:off x="130950" y="2179271"/>
              <a:ext cx="635433" cy="472891"/>
              <a:chOff x="108746" y="1451414"/>
              <a:chExt cx="635433" cy="591721"/>
            </a:xfrm>
          </p:grpSpPr>
          <p:sp>
            <p:nvSpPr>
              <p:cNvPr id="152" name="Rectangle 15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3" name="TextBox 152"/>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38" name="Group 137"/>
            <p:cNvGrpSpPr/>
            <p:nvPr/>
          </p:nvGrpSpPr>
          <p:grpSpPr>
            <a:xfrm>
              <a:off x="611657" y="2179271"/>
              <a:ext cx="635433" cy="472891"/>
              <a:chOff x="108746" y="1451414"/>
              <a:chExt cx="635433" cy="591721"/>
            </a:xfrm>
          </p:grpSpPr>
          <p:sp>
            <p:nvSpPr>
              <p:cNvPr id="150" name="Rectangle 14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1" name="TextBox 150"/>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39" name="Group 138"/>
            <p:cNvGrpSpPr/>
            <p:nvPr/>
          </p:nvGrpSpPr>
          <p:grpSpPr>
            <a:xfrm>
              <a:off x="1092364" y="2179271"/>
              <a:ext cx="635433" cy="472891"/>
              <a:chOff x="108746" y="1451414"/>
              <a:chExt cx="635433" cy="591721"/>
            </a:xfrm>
          </p:grpSpPr>
          <p:sp>
            <p:nvSpPr>
              <p:cNvPr id="148" name="Rectangle 14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9" name="TextBox 14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40" name="Group 139"/>
            <p:cNvGrpSpPr/>
            <p:nvPr/>
          </p:nvGrpSpPr>
          <p:grpSpPr>
            <a:xfrm>
              <a:off x="1573071" y="2179271"/>
              <a:ext cx="635433" cy="472891"/>
              <a:chOff x="108746" y="1451414"/>
              <a:chExt cx="635433" cy="591721"/>
            </a:xfrm>
          </p:grpSpPr>
          <p:sp>
            <p:nvSpPr>
              <p:cNvPr id="146" name="Rectangle 14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7" name="TextBox 14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41" name="Group 140"/>
            <p:cNvGrpSpPr/>
            <p:nvPr/>
          </p:nvGrpSpPr>
          <p:grpSpPr>
            <a:xfrm>
              <a:off x="2053778" y="2179271"/>
              <a:ext cx="635433" cy="472891"/>
              <a:chOff x="108746" y="1451414"/>
              <a:chExt cx="635433" cy="591721"/>
            </a:xfrm>
          </p:grpSpPr>
          <p:sp>
            <p:nvSpPr>
              <p:cNvPr id="144" name="Rectangle 1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5" name="TextBox 14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42" name="Rounded Rectangle 141"/>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3" name="Rounded Rectangle 142"/>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grpSp>
        <p:nvGrpSpPr>
          <p:cNvPr id="154" name="Group 153"/>
          <p:cNvGrpSpPr/>
          <p:nvPr/>
        </p:nvGrpSpPr>
        <p:grpSpPr>
          <a:xfrm>
            <a:off x="61632" y="140235"/>
            <a:ext cx="2389394" cy="670462"/>
            <a:chOff x="130950" y="2141282"/>
            <a:chExt cx="2571182" cy="670462"/>
          </a:xfrm>
        </p:grpSpPr>
        <p:grpSp>
          <p:nvGrpSpPr>
            <p:cNvPr id="155" name="Group 154"/>
            <p:cNvGrpSpPr/>
            <p:nvPr/>
          </p:nvGrpSpPr>
          <p:grpSpPr>
            <a:xfrm>
              <a:off x="130950" y="2179271"/>
              <a:ext cx="635433" cy="472891"/>
              <a:chOff x="108746" y="1451414"/>
              <a:chExt cx="635433" cy="591721"/>
            </a:xfrm>
          </p:grpSpPr>
          <p:sp>
            <p:nvSpPr>
              <p:cNvPr id="170" name="Rectangle 16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1" name="TextBox 170"/>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56" name="Group 155"/>
            <p:cNvGrpSpPr/>
            <p:nvPr/>
          </p:nvGrpSpPr>
          <p:grpSpPr>
            <a:xfrm>
              <a:off x="611657" y="2179271"/>
              <a:ext cx="635433" cy="472891"/>
              <a:chOff x="108746" y="1451414"/>
              <a:chExt cx="635433" cy="591721"/>
            </a:xfrm>
          </p:grpSpPr>
          <p:sp>
            <p:nvSpPr>
              <p:cNvPr id="168" name="Rectangle 16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9" name="TextBox 168"/>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57" name="Group 156"/>
            <p:cNvGrpSpPr/>
            <p:nvPr/>
          </p:nvGrpSpPr>
          <p:grpSpPr>
            <a:xfrm>
              <a:off x="1092364" y="2179271"/>
              <a:ext cx="635433" cy="472891"/>
              <a:chOff x="108746" y="1451414"/>
              <a:chExt cx="635433" cy="591721"/>
            </a:xfrm>
          </p:grpSpPr>
          <p:sp>
            <p:nvSpPr>
              <p:cNvPr id="166" name="Rectangle 16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7" name="TextBox 16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58" name="Group 157"/>
            <p:cNvGrpSpPr/>
            <p:nvPr/>
          </p:nvGrpSpPr>
          <p:grpSpPr>
            <a:xfrm>
              <a:off x="1573071" y="2179271"/>
              <a:ext cx="635433" cy="472891"/>
              <a:chOff x="108746" y="1451414"/>
              <a:chExt cx="635433" cy="591721"/>
            </a:xfrm>
          </p:grpSpPr>
          <p:sp>
            <p:nvSpPr>
              <p:cNvPr id="164" name="Rectangle 16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5" name="TextBox 16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59" name="Group 158"/>
            <p:cNvGrpSpPr/>
            <p:nvPr/>
          </p:nvGrpSpPr>
          <p:grpSpPr>
            <a:xfrm>
              <a:off x="2053778" y="2179271"/>
              <a:ext cx="635433" cy="472891"/>
              <a:chOff x="108746" y="1451414"/>
              <a:chExt cx="635433" cy="591721"/>
            </a:xfrm>
          </p:grpSpPr>
          <p:sp>
            <p:nvSpPr>
              <p:cNvPr id="162" name="Rectangle 16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3" name="TextBox 16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60" name="Rounded Rectangle 15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1" name="Rounded Rectangle 16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sp>
        <p:nvSpPr>
          <p:cNvPr id="172" name="Left-Right Arrow 171"/>
          <p:cNvSpPr/>
          <p:nvPr/>
        </p:nvSpPr>
        <p:spPr>
          <a:xfrm rot="1510809">
            <a:off x="2479112" y="674577"/>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3" name="Left-Right Arrow 172"/>
          <p:cNvSpPr/>
          <p:nvPr/>
        </p:nvSpPr>
        <p:spPr>
          <a:xfrm rot="20089191" flipH="1">
            <a:off x="2498463" y="1603863"/>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4" name="TextBox 173"/>
          <p:cNvSpPr txBox="1"/>
          <p:nvPr/>
        </p:nvSpPr>
        <p:spPr>
          <a:xfrm>
            <a:off x="3137492" y="2055700"/>
            <a:ext cx="694233" cy="261610"/>
          </a:xfrm>
          <a:prstGeom prst="rect">
            <a:avLst/>
          </a:prstGeom>
          <a:noFill/>
        </p:spPr>
        <p:txBody>
          <a:bodyPr wrap="none" rtlCol="0">
            <a:spAutoFit/>
          </a:bodyPr>
          <a:lstStyle/>
          <a:p>
            <a:pPr algn="ctr"/>
            <a:r>
              <a:rPr lang="en-US" sz="1100" dirty="0" err="1" smtClean="0">
                <a:solidFill>
                  <a:srgbClr val="008881"/>
                </a:solidFill>
                <a:latin typeface="Arial"/>
              </a:rPr>
              <a:t>DevOps</a:t>
            </a:r>
            <a:endParaRPr lang="en-US" sz="1100" dirty="0" smtClean="0">
              <a:solidFill>
                <a:srgbClr val="008881"/>
              </a:solidFill>
              <a:latin typeface="Aria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079752" y="2735760"/>
            <a:ext cx="1875227" cy="221540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400" y="2682419"/>
            <a:ext cx="3035464" cy="2350835"/>
          </a:xfrm>
          <a:prstGeom prst="rect">
            <a:avLst/>
          </a:prstGeom>
        </p:spPr>
      </p:pic>
      <p:grpSp>
        <p:nvGrpSpPr>
          <p:cNvPr id="6" name="Group 5"/>
          <p:cNvGrpSpPr/>
          <p:nvPr/>
        </p:nvGrpSpPr>
        <p:grpSpPr>
          <a:xfrm>
            <a:off x="4921834" y="2735760"/>
            <a:ext cx="1977493" cy="2215408"/>
            <a:chOff x="4921821" y="2735760"/>
            <a:chExt cx="1977493" cy="2215408"/>
          </a:xfrm>
        </p:grpSpPr>
        <p:pic>
          <p:nvPicPr>
            <p:cNvPr id="227" name="Picture 22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210058" y="2735760"/>
              <a:ext cx="1689256" cy="2215408"/>
            </a:xfrm>
            <a:prstGeom prst="rect">
              <a:avLst/>
            </a:prstGeom>
          </p:spPr>
        </p:pic>
        <p:pic>
          <p:nvPicPr>
            <p:cNvPr id="228" name="Picture 22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921821" y="3038247"/>
              <a:ext cx="302931" cy="949734"/>
            </a:xfrm>
            <a:prstGeom prst="rect">
              <a:avLst/>
            </a:prstGeom>
          </p:spPr>
        </p:pic>
      </p:grpSp>
      <p:grpSp>
        <p:nvGrpSpPr>
          <p:cNvPr id="12" name="Group 11"/>
          <p:cNvGrpSpPr/>
          <p:nvPr/>
        </p:nvGrpSpPr>
        <p:grpSpPr>
          <a:xfrm>
            <a:off x="41384" y="4537649"/>
            <a:ext cx="4472450" cy="610339"/>
            <a:chOff x="41384" y="4465353"/>
            <a:chExt cx="4472450" cy="610339"/>
          </a:xfrm>
        </p:grpSpPr>
        <p:pic>
          <p:nvPicPr>
            <p:cNvPr id="229" name="Shape 173"/>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41384" y="4465353"/>
              <a:ext cx="1122933" cy="584303"/>
            </a:xfrm>
            <a:prstGeom prst="rect">
              <a:avLst/>
            </a:prstGeom>
            <a:noFill/>
            <a:ln>
              <a:noFill/>
            </a:ln>
          </p:spPr>
        </p:pic>
        <p:pic>
          <p:nvPicPr>
            <p:cNvPr id="230" name="Shape 174"/>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1141732" y="4485647"/>
              <a:ext cx="1122933" cy="584303"/>
            </a:xfrm>
            <a:prstGeom prst="rect">
              <a:avLst/>
            </a:prstGeom>
            <a:noFill/>
            <a:ln>
              <a:noFill/>
            </a:ln>
          </p:spPr>
        </p:pic>
        <p:pic>
          <p:nvPicPr>
            <p:cNvPr id="231" name="Shape 175"/>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2274656" y="4485647"/>
              <a:ext cx="1122933" cy="584303"/>
            </a:xfrm>
            <a:prstGeom prst="rect">
              <a:avLst/>
            </a:prstGeom>
            <a:noFill/>
            <a:ln>
              <a:noFill/>
            </a:ln>
          </p:spPr>
        </p:pic>
        <p:pic>
          <p:nvPicPr>
            <p:cNvPr id="232" name="Shape 17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249516" y="4654964"/>
              <a:ext cx="720128" cy="181832"/>
            </a:xfrm>
            <a:prstGeom prst="rect">
              <a:avLst/>
            </a:prstGeom>
            <a:noFill/>
            <a:ln>
              <a:noFill/>
            </a:ln>
          </p:spPr>
        </p:pic>
        <p:pic>
          <p:nvPicPr>
            <p:cNvPr id="233" name="Shape 17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2470578" y="4634660"/>
              <a:ext cx="602611" cy="243554"/>
            </a:xfrm>
            <a:prstGeom prst="rect">
              <a:avLst/>
            </a:prstGeom>
            <a:noFill/>
            <a:ln>
              <a:noFill/>
            </a:ln>
          </p:spPr>
        </p:pic>
        <p:pic>
          <p:nvPicPr>
            <p:cNvPr id="234" name="Shape 17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333777" y="4643954"/>
              <a:ext cx="662190" cy="219401"/>
            </a:xfrm>
            <a:prstGeom prst="rect">
              <a:avLst/>
            </a:prstGeom>
            <a:noFill/>
            <a:ln>
              <a:noFill/>
            </a:ln>
          </p:spPr>
        </p:pic>
        <p:pic>
          <p:nvPicPr>
            <p:cNvPr id="235" name="Shape 175"/>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3390901" y="4491389"/>
              <a:ext cx="1122933" cy="584303"/>
            </a:xfrm>
            <a:prstGeom prst="rect">
              <a:avLst/>
            </a:prstGeom>
            <a:noFill/>
            <a:ln>
              <a:noFill/>
            </a:ln>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484608" y="4596948"/>
              <a:ext cx="964752" cy="323242"/>
            </a:xfrm>
            <a:prstGeom prst="rect">
              <a:avLst/>
            </a:prstGeom>
          </p:spPr>
        </p:pic>
      </p:grpSp>
      <p:grpSp>
        <p:nvGrpSpPr>
          <p:cNvPr id="133" name="Group 132"/>
          <p:cNvGrpSpPr/>
          <p:nvPr/>
        </p:nvGrpSpPr>
        <p:grpSpPr>
          <a:xfrm>
            <a:off x="4673664" y="463781"/>
            <a:ext cx="4390317" cy="1235363"/>
            <a:chOff x="4673646" y="463767"/>
            <a:chExt cx="4390317" cy="1235363"/>
          </a:xfrm>
        </p:grpSpPr>
        <p:sp>
          <p:nvSpPr>
            <p:cNvPr id="134" name="Rectangle 133"/>
            <p:cNvSpPr/>
            <p:nvPr/>
          </p:nvSpPr>
          <p:spPr>
            <a:xfrm>
              <a:off x="4771959" y="544559"/>
              <a:ext cx="460134" cy="110899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5" name="TextBox 174"/>
            <p:cNvSpPr txBox="1"/>
            <p:nvPr/>
          </p:nvSpPr>
          <p:spPr>
            <a:xfrm>
              <a:off x="4673646" y="765247"/>
              <a:ext cx="635433" cy="307777"/>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nvGrpSpPr>
            <p:cNvPr id="176" name="Group 175"/>
            <p:cNvGrpSpPr/>
            <p:nvPr/>
          </p:nvGrpSpPr>
          <p:grpSpPr>
            <a:xfrm>
              <a:off x="4752419" y="463767"/>
              <a:ext cx="4311544" cy="1235363"/>
              <a:chOff x="4752419" y="463767"/>
              <a:chExt cx="4311544" cy="1235363"/>
            </a:xfrm>
          </p:grpSpPr>
          <p:grpSp>
            <p:nvGrpSpPr>
              <p:cNvPr id="177" name="Group 176"/>
              <p:cNvGrpSpPr/>
              <p:nvPr/>
            </p:nvGrpSpPr>
            <p:grpSpPr>
              <a:xfrm>
                <a:off x="5210058" y="544559"/>
                <a:ext cx="635433" cy="1108998"/>
                <a:chOff x="108746" y="1451414"/>
                <a:chExt cx="635433" cy="591721"/>
              </a:xfrm>
            </p:grpSpPr>
            <p:sp>
              <p:nvSpPr>
                <p:cNvPr id="208" name="Rectangle 20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9" name="TextBox 208"/>
                <p:cNvSpPr txBox="1"/>
                <p:nvPr/>
              </p:nvSpPr>
              <p:spPr>
                <a:xfrm>
                  <a:off x="108746" y="1619787"/>
                  <a:ext cx="635433" cy="106742"/>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78" name="Group 177"/>
              <p:cNvGrpSpPr/>
              <p:nvPr/>
            </p:nvGrpSpPr>
            <p:grpSpPr>
              <a:xfrm>
                <a:off x="5746470" y="544559"/>
                <a:ext cx="635433" cy="1108998"/>
                <a:chOff x="108746" y="1451414"/>
                <a:chExt cx="635433" cy="591721"/>
              </a:xfrm>
            </p:grpSpPr>
            <p:sp>
              <p:nvSpPr>
                <p:cNvPr id="206" name="Rectangle 20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7" name="TextBox 206"/>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79" name="Group 178"/>
              <p:cNvGrpSpPr/>
              <p:nvPr/>
            </p:nvGrpSpPr>
            <p:grpSpPr>
              <a:xfrm>
                <a:off x="6282882" y="544559"/>
                <a:ext cx="635433" cy="1108998"/>
                <a:chOff x="108746" y="1451414"/>
                <a:chExt cx="635433" cy="591721"/>
              </a:xfrm>
            </p:grpSpPr>
            <p:sp>
              <p:nvSpPr>
                <p:cNvPr id="204" name="Rectangle 20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5" name="TextBox 204"/>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80" name="Group 179"/>
              <p:cNvGrpSpPr/>
              <p:nvPr/>
            </p:nvGrpSpPr>
            <p:grpSpPr>
              <a:xfrm>
                <a:off x="6819294" y="544559"/>
                <a:ext cx="635433" cy="1108998"/>
                <a:chOff x="108746" y="1451414"/>
                <a:chExt cx="635433" cy="591721"/>
              </a:xfrm>
            </p:grpSpPr>
            <p:sp>
              <p:nvSpPr>
                <p:cNvPr id="202" name="Rectangle 20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3" name="TextBox 202"/>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DBA</a:t>
                  </a:r>
                </a:p>
              </p:txBody>
            </p:sp>
          </p:grpSp>
          <p:grpSp>
            <p:nvGrpSpPr>
              <p:cNvPr id="182" name="Group 181"/>
              <p:cNvGrpSpPr/>
              <p:nvPr/>
            </p:nvGrpSpPr>
            <p:grpSpPr>
              <a:xfrm>
                <a:off x="7355706" y="541905"/>
                <a:ext cx="635433" cy="1108998"/>
                <a:chOff x="108746" y="1451414"/>
                <a:chExt cx="635433" cy="591721"/>
              </a:xfrm>
            </p:grpSpPr>
            <p:sp>
              <p:nvSpPr>
                <p:cNvPr id="200" name="Rectangle 19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1" name="TextBox 200"/>
                <p:cNvSpPr txBox="1"/>
                <p:nvPr/>
              </p:nvSpPr>
              <p:spPr>
                <a:xfrm>
                  <a:off x="108746" y="1619787"/>
                  <a:ext cx="635433" cy="16421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3" name="Group 182"/>
              <p:cNvGrpSpPr/>
              <p:nvPr/>
            </p:nvGrpSpPr>
            <p:grpSpPr>
              <a:xfrm>
                <a:off x="7892118" y="541905"/>
                <a:ext cx="635433" cy="1108998"/>
                <a:chOff x="108746" y="1451414"/>
                <a:chExt cx="635433" cy="591721"/>
              </a:xfrm>
            </p:grpSpPr>
            <p:sp>
              <p:nvSpPr>
                <p:cNvPr id="198" name="Rectangle 19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99" name="TextBox 198"/>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185" name="Group 184"/>
              <p:cNvGrpSpPr/>
              <p:nvPr/>
            </p:nvGrpSpPr>
            <p:grpSpPr>
              <a:xfrm>
                <a:off x="8428530" y="541905"/>
                <a:ext cx="635433" cy="1108998"/>
                <a:chOff x="108746" y="1451414"/>
                <a:chExt cx="635433" cy="591721"/>
              </a:xfrm>
            </p:grpSpPr>
            <p:sp>
              <p:nvSpPr>
                <p:cNvPr id="196" name="Rectangle 19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97" name="TextBox 196"/>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188" name="Rounded Rectangle 187"/>
              <p:cNvSpPr/>
              <p:nvPr/>
            </p:nvSpPr>
            <p:spPr>
              <a:xfrm>
                <a:off x="4752419" y="48429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89" name="Rounded Rectangle 188"/>
              <p:cNvSpPr/>
              <p:nvPr/>
            </p:nvSpPr>
            <p:spPr>
              <a:xfrm>
                <a:off x="5288831" y="479168"/>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0" name="Rounded Rectangle 189"/>
              <p:cNvSpPr/>
              <p:nvPr/>
            </p:nvSpPr>
            <p:spPr>
              <a:xfrm>
                <a:off x="5823465" y="47848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1" name="Rounded Rectangle 190"/>
              <p:cNvSpPr/>
              <p:nvPr/>
            </p:nvSpPr>
            <p:spPr>
              <a:xfrm>
                <a:off x="6359877" y="47336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2" name="Rounded Rectangle 191"/>
              <p:cNvSpPr/>
              <p:nvPr/>
            </p:nvSpPr>
            <p:spPr>
              <a:xfrm>
                <a:off x="6899703" y="47469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3" name="Rounded Rectangle 192"/>
              <p:cNvSpPr/>
              <p:nvPr/>
            </p:nvSpPr>
            <p:spPr>
              <a:xfrm>
                <a:off x="7436115" y="46957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4" name="Rounded Rectangle 193"/>
              <p:cNvSpPr/>
              <p:nvPr/>
            </p:nvSpPr>
            <p:spPr>
              <a:xfrm>
                <a:off x="7970749" y="468890"/>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5" name="Rounded Rectangle 194"/>
              <p:cNvSpPr/>
              <p:nvPr/>
            </p:nvSpPr>
            <p:spPr>
              <a:xfrm>
                <a:off x="8507161" y="46376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sp>
        <p:nvSpPr>
          <p:cNvPr id="210" name="Rounded Rectangle 209"/>
          <p:cNvSpPr/>
          <p:nvPr/>
        </p:nvSpPr>
        <p:spPr>
          <a:xfrm>
            <a:off x="4708288" y="1314199"/>
            <a:ext cx="4380539"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Product Team Using Monolithic Delivery </a:t>
            </a:r>
            <a:endParaRPr lang="en-US" sz="1400" dirty="0">
              <a:solidFill>
                <a:srgbClr val="FFFFFF"/>
              </a:solidFill>
              <a:latin typeface="Arial"/>
            </a:endParaRPr>
          </a:p>
        </p:txBody>
      </p:sp>
      <p:sp>
        <p:nvSpPr>
          <p:cNvPr id="211" name="TextBox 210"/>
          <p:cNvSpPr txBox="1"/>
          <p:nvPr/>
        </p:nvSpPr>
        <p:spPr>
          <a:xfrm>
            <a:off x="5679614" y="1748847"/>
            <a:ext cx="2395614" cy="600164"/>
          </a:xfrm>
          <a:prstGeom prst="rect">
            <a:avLst/>
          </a:prstGeom>
          <a:noFill/>
        </p:spPr>
        <p:txBody>
          <a:bodyPr wrap="none" rtlCol="0">
            <a:spAutoFit/>
          </a:bodyPr>
          <a:lstStyle/>
          <a:p>
            <a:pPr algn="ctr"/>
            <a:r>
              <a:rPr lang="en-US" sz="1100" dirty="0" smtClean="0">
                <a:solidFill>
                  <a:srgbClr val="008881"/>
                </a:solidFill>
                <a:latin typeface="Arial"/>
              </a:rPr>
              <a:t>Different Organizational Silos </a:t>
            </a:r>
          </a:p>
          <a:p>
            <a:pPr algn="ctr"/>
            <a:r>
              <a:rPr lang="en-US" sz="1100" dirty="0" smtClean="0">
                <a:solidFill>
                  <a:srgbClr val="008881"/>
                </a:solidFill>
                <a:latin typeface="Arial"/>
              </a:rPr>
              <a:t>Communicating via Support Tickets </a:t>
            </a:r>
          </a:p>
          <a:p>
            <a:pPr algn="ctr"/>
            <a:r>
              <a:rPr lang="en-US" sz="1100" dirty="0">
                <a:solidFill>
                  <a:srgbClr val="008881"/>
                </a:solidFill>
                <a:latin typeface="Arial"/>
              </a:rPr>
              <a:t>a</a:t>
            </a:r>
            <a:r>
              <a:rPr lang="en-US" sz="1100" dirty="0" smtClean="0">
                <a:solidFill>
                  <a:srgbClr val="008881"/>
                </a:solidFill>
                <a:latin typeface="Arial"/>
              </a:rPr>
              <a:t>nd Work Orders</a:t>
            </a:r>
          </a:p>
        </p:txBody>
      </p:sp>
      <p:sp>
        <p:nvSpPr>
          <p:cNvPr id="212" name="TextBox 211"/>
          <p:cNvSpPr txBox="1"/>
          <p:nvPr/>
        </p:nvSpPr>
        <p:spPr>
          <a:xfrm>
            <a:off x="5813316" y="168740"/>
            <a:ext cx="2066040" cy="261610"/>
          </a:xfrm>
          <a:prstGeom prst="rect">
            <a:avLst/>
          </a:prstGeom>
          <a:noFill/>
        </p:spPr>
        <p:txBody>
          <a:bodyPr wrap="none" rtlCol="0">
            <a:spAutoFit/>
          </a:bodyPr>
          <a:lstStyle/>
          <a:p>
            <a:pPr algn="ctr"/>
            <a:r>
              <a:rPr lang="en-US" sz="1100" dirty="0" smtClean="0">
                <a:solidFill>
                  <a:srgbClr val="008881"/>
                </a:solidFill>
                <a:latin typeface="Arial"/>
              </a:rPr>
              <a:t>Waterfall Project/Organization</a:t>
            </a:r>
          </a:p>
        </p:txBody>
      </p:sp>
      <p:pic>
        <p:nvPicPr>
          <p:cNvPr id="213" name="Picture 2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2020" y="409772"/>
            <a:ext cx="4523192" cy="1565556"/>
          </a:xfrm>
          <a:prstGeom prst="rect">
            <a:avLst/>
          </a:prstGeom>
        </p:spPr>
      </p:pic>
      <p:sp>
        <p:nvSpPr>
          <p:cNvPr id="214" name="Rectangle 213"/>
          <p:cNvSpPr/>
          <p:nvPr/>
        </p:nvSpPr>
        <p:spPr>
          <a:xfrm>
            <a:off x="4593780" y="296183"/>
            <a:ext cx="1317939" cy="184666"/>
          </a:xfrm>
          <a:prstGeom prst="rect">
            <a:avLst/>
          </a:prstGeom>
        </p:spPr>
        <p:txBody>
          <a:bodyPr wrap="none">
            <a:spAutoFit/>
          </a:bodyPr>
          <a:lstStyle/>
          <a:p>
            <a:r>
              <a:rPr lang="en-US" sz="600" dirty="0">
                <a:solidFill>
                  <a:srgbClr val="4D4D4D"/>
                </a:solidFill>
                <a:latin typeface="Arial"/>
              </a:rPr>
              <a:t>http://</a:t>
            </a:r>
            <a:r>
              <a:rPr lang="en-US" sz="600" dirty="0" err="1">
                <a:solidFill>
                  <a:srgbClr val="4D4D4D"/>
                </a:solidFill>
                <a:latin typeface="Arial"/>
              </a:rPr>
              <a:t>tinyurl.com</a:t>
            </a:r>
            <a:r>
              <a:rPr lang="en-US" sz="600" dirty="0">
                <a:solidFill>
                  <a:srgbClr val="4D4D4D"/>
                </a:solidFill>
                <a:latin typeface="Arial"/>
              </a:rPr>
              <a:t>/</a:t>
            </a:r>
            <a:r>
              <a:rPr lang="en-US" sz="600" dirty="0" err="1">
                <a:solidFill>
                  <a:srgbClr val="4D4D4D"/>
                </a:solidFill>
                <a:latin typeface="Arial"/>
              </a:rPr>
              <a:t>KeyNoteAllstate</a:t>
            </a:r>
            <a:endParaRPr lang="en-US" sz="600" dirty="0">
              <a:solidFill>
                <a:srgbClr val="4D4D4D"/>
              </a:solidFill>
              <a:latin typeface="Arial"/>
            </a:endParaRPr>
          </a:p>
        </p:txBody>
      </p:sp>
      <p:sp>
        <p:nvSpPr>
          <p:cNvPr id="3" name="TextBox 2"/>
          <p:cNvSpPr txBox="1"/>
          <p:nvPr/>
        </p:nvSpPr>
        <p:spPr>
          <a:xfrm>
            <a:off x="-7126" y="3683493"/>
            <a:ext cx="1472266" cy="707886"/>
          </a:xfrm>
          <a:prstGeom prst="rect">
            <a:avLst/>
          </a:prstGeom>
          <a:noFill/>
        </p:spPr>
        <p:txBody>
          <a:bodyPr wrap="none" rtlCol="0">
            <a:spAutoFit/>
          </a:bodyPr>
          <a:lstStyle/>
          <a:p>
            <a:r>
              <a:rPr lang="en-US" sz="1000" dirty="0" smtClean="0">
                <a:solidFill>
                  <a:schemeClr val="tx2"/>
                </a:solidFill>
              </a:rPr>
              <a:t>- On-Premise</a:t>
            </a:r>
          </a:p>
          <a:p>
            <a:r>
              <a:rPr lang="en-US" sz="1000" dirty="0" smtClean="0">
                <a:solidFill>
                  <a:schemeClr val="tx2"/>
                </a:solidFill>
              </a:rPr>
              <a:t>- Off-Premise</a:t>
            </a:r>
          </a:p>
          <a:p>
            <a:r>
              <a:rPr lang="en-US" sz="1000" dirty="0" smtClean="0">
                <a:solidFill>
                  <a:schemeClr val="tx2"/>
                </a:solidFill>
              </a:rPr>
              <a:t>- Pivotal Web Services</a:t>
            </a:r>
          </a:p>
          <a:p>
            <a:r>
              <a:rPr lang="en-US" sz="1000" dirty="0" smtClean="0">
                <a:solidFill>
                  <a:schemeClr val="tx2"/>
                </a:solidFill>
              </a:rPr>
              <a:t>- Managed Services</a:t>
            </a:r>
          </a:p>
        </p:txBody>
      </p:sp>
      <p:pic>
        <p:nvPicPr>
          <p:cNvPr id="215" name="Shape 300"/>
          <p:cNvPicPr preferRelativeResize="0"/>
          <p:nvPr/>
        </p:nvPicPr>
        <p:blipFill rotWithShape="1">
          <a:blip r:embed="rId14">
            <a:alphaModFix/>
          </a:blip>
          <a:srcRect/>
          <a:stretch/>
        </p:blipFill>
        <p:spPr>
          <a:xfrm>
            <a:off x="3509035" y="2648863"/>
            <a:ext cx="677780" cy="677780"/>
          </a:xfrm>
          <a:prstGeom prst="rect">
            <a:avLst/>
          </a:prstGeom>
          <a:noFill/>
          <a:ln>
            <a:noFill/>
          </a:ln>
        </p:spPr>
      </p:pic>
      <p:sp>
        <p:nvSpPr>
          <p:cNvPr id="8" name="Freeform 7"/>
          <p:cNvSpPr/>
          <p:nvPr/>
        </p:nvSpPr>
        <p:spPr>
          <a:xfrm>
            <a:off x="0" y="9339"/>
            <a:ext cx="9122990" cy="5136496"/>
          </a:xfrm>
          <a:custGeom>
            <a:avLst/>
            <a:gdLst>
              <a:gd name="connsiteX0" fmla="*/ 9104315 w 9122990"/>
              <a:gd name="connsiteY0" fmla="*/ 18678 h 5136496"/>
              <a:gd name="connsiteX1" fmla="*/ 9122990 w 9122990"/>
              <a:gd name="connsiteY1" fmla="*/ 5099139 h 5136496"/>
              <a:gd name="connsiteX2" fmla="*/ 0 w 9122990"/>
              <a:gd name="connsiteY2" fmla="*/ 5136496 h 5136496"/>
              <a:gd name="connsiteX3" fmla="*/ 0 w 9122990"/>
              <a:gd name="connsiteY3" fmla="*/ 2446840 h 5136496"/>
              <a:gd name="connsiteX4" fmla="*/ 4491462 w 9122990"/>
              <a:gd name="connsiteY4" fmla="*/ 2446840 h 5136496"/>
              <a:gd name="connsiteX5" fmla="*/ 4500800 w 9122990"/>
              <a:gd name="connsiteY5" fmla="*/ 0 h 5136496"/>
              <a:gd name="connsiteX6" fmla="*/ 9104315 w 9122990"/>
              <a:gd name="connsiteY6" fmla="*/ 18678 h 513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22990" h="5136496">
                <a:moveTo>
                  <a:pt x="9104315" y="18678"/>
                </a:moveTo>
                <a:lnTo>
                  <a:pt x="9122990" y="5099139"/>
                </a:lnTo>
                <a:lnTo>
                  <a:pt x="0" y="5136496"/>
                </a:lnTo>
                <a:lnTo>
                  <a:pt x="0" y="2446840"/>
                </a:lnTo>
                <a:lnTo>
                  <a:pt x="4491462" y="2446840"/>
                </a:lnTo>
                <a:cubicBezTo>
                  <a:pt x="4494575" y="1631227"/>
                  <a:pt x="4497687" y="815613"/>
                  <a:pt x="4500800" y="0"/>
                </a:cubicBezTo>
                <a:lnTo>
                  <a:pt x="9104315" y="18678"/>
                </a:lnTo>
                <a:close/>
              </a:path>
            </a:pathLst>
          </a:cu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3186093" y="3317179"/>
            <a:ext cx="5402938" cy="1077218"/>
          </a:xfrm>
          <a:prstGeom prst="rect">
            <a:avLst/>
          </a:prstGeom>
          <a:noFill/>
        </p:spPr>
        <p:txBody>
          <a:bodyPr wrap="square" rtlCol="0">
            <a:spAutoFit/>
          </a:bodyPr>
          <a:lstStyle/>
          <a:p>
            <a:pPr algn="ctr"/>
            <a:r>
              <a:rPr lang="en-US" sz="3200" dirty="0" smtClean="0">
                <a:solidFill>
                  <a:schemeClr val="tx2"/>
                </a:solidFill>
              </a:rPr>
              <a:t>Let's take a look at what it takes to make this work.</a:t>
            </a:r>
          </a:p>
        </p:txBody>
      </p:sp>
    </p:spTree>
    <p:extLst>
      <p:ext uri="{BB962C8B-B14F-4D97-AF65-F5344CB8AC3E}">
        <p14:creationId xmlns:p14="http://schemas.microsoft.com/office/powerpoint/2010/main" val="263588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ivotal_interim_16x9_external_040113 (3)">
  <a:themeElements>
    <a:clrScheme name="Pivotal 2">
      <a:dk1>
        <a:srgbClr val="00685D"/>
      </a:dk1>
      <a:lt1>
        <a:srgbClr val="FFFFFF"/>
      </a:lt1>
      <a:dk2>
        <a:srgbClr val="000000"/>
      </a:dk2>
      <a:lt2>
        <a:srgbClr val="4D4D4D"/>
      </a:lt2>
      <a:accent1>
        <a:srgbClr val="AEBF2F"/>
      </a:accent1>
      <a:accent2>
        <a:srgbClr val="3EA7BC"/>
      </a:accent2>
      <a:accent3>
        <a:srgbClr val="F16F3B"/>
      </a:accent3>
      <a:accent4>
        <a:srgbClr val="007CA2"/>
      </a:accent4>
      <a:accent5>
        <a:srgbClr val="000000"/>
      </a:accent5>
      <a:accent6>
        <a:srgbClr val="FFFFFF"/>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3.xml><?xml version="1.0" encoding="utf-8"?>
<a:theme xmlns:a="http://schemas.openxmlformats.org/drawingml/2006/main" name="1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5.xml><?xml version="1.0" encoding="utf-8"?>
<a:theme xmlns:a="http://schemas.openxmlformats.org/drawingml/2006/main" name="2_Pivotal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6.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numCol="1"/>
      <a:lstStyle/>
      <a:style>
        <a:lnRef idx="1">
          <a:schemeClr val="accent1"/>
        </a:lnRef>
        <a:fillRef idx="3">
          <a:schemeClr val="accent1"/>
        </a:fillRef>
        <a:effectRef idx="2">
          <a:schemeClr val="accent1"/>
        </a:effectRef>
        <a:fontRef idx="minor">
          <a:schemeClr val="lt1"/>
        </a:fontRef>
      </a:style>
    </a:spDef>
    <a:lnDef>
      <a:spPr/>
      <a:bodyPr numCol="1"/>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5_Office Them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4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numCol="1"/>
      <a:lstStyle/>
      <a:style>
        <a:lnRef idx="1">
          <a:schemeClr val="accent1"/>
        </a:lnRef>
        <a:fillRef idx="3">
          <a:schemeClr val="accent1"/>
        </a:fillRef>
        <a:effectRef idx="2">
          <a:schemeClr val="accent1"/>
        </a:effectRef>
        <a:fontRef idx="minor">
          <a:schemeClr val="lt1"/>
        </a:fontRef>
      </a:style>
    </a:spDef>
    <a:lnDef>
      <a:spPr/>
      <a:bodyPr numCol="1"/>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41284</TotalTime>
  <Words>2169</Words>
  <Application>Microsoft Macintosh PowerPoint</Application>
  <PresentationFormat>On-screen Show (16:9)</PresentationFormat>
  <Paragraphs>651</Paragraphs>
  <Slides>41</Slides>
  <Notes>26</Notes>
  <HiddenSlides>0</HiddenSlides>
  <MMClips>0</MMClips>
  <ScaleCrop>false</ScaleCrop>
  <HeadingPairs>
    <vt:vector size="6" baseType="variant">
      <vt:variant>
        <vt:lpstr>Fonts Used</vt:lpstr>
      </vt:variant>
      <vt:variant>
        <vt:i4>20</vt:i4>
      </vt:variant>
      <vt:variant>
        <vt:lpstr>Theme</vt:lpstr>
      </vt:variant>
      <vt:variant>
        <vt:i4>9</vt:i4>
      </vt:variant>
      <vt:variant>
        <vt:lpstr>Slide Titles</vt:lpstr>
      </vt:variant>
      <vt:variant>
        <vt:i4>41</vt:i4>
      </vt:variant>
    </vt:vector>
  </HeadingPairs>
  <TitlesOfParts>
    <vt:vector size="70" baseType="lpstr">
      <vt:lpstr>Arial</vt:lpstr>
      <vt:lpstr>Arial Bold</vt:lpstr>
      <vt:lpstr>Avenir Next Demi Bold Italic</vt:lpstr>
      <vt:lpstr>Avenir Next Medium</vt:lpstr>
      <vt:lpstr>Avenir Next Regular</vt:lpstr>
      <vt:lpstr>Calibri</vt:lpstr>
      <vt:lpstr>FontAwesome</vt:lpstr>
      <vt:lpstr>FreightSans Pro Medium</vt:lpstr>
      <vt:lpstr>Gill Sans</vt:lpstr>
      <vt:lpstr>Helvetica</vt:lpstr>
      <vt:lpstr>Helvetica Neue</vt:lpstr>
      <vt:lpstr>MetaNormalLF-Roman</vt:lpstr>
      <vt:lpstr>ＭＳ Ｐゴシック</vt:lpstr>
      <vt:lpstr>News Gothic MT</vt:lpstr>
      <vt:lpstr>Noto Symbol</vt:lpstr>
      <vt:lpstr>Proxima Nova</vt:lpstr>
      <vt:lpstr>Roboto Regular</vt:lpstr>
      <vt:lpstr>Roboto Thin</vt:lpstr>
      <vt:lpstr>Verdana</vt:lpstr>
      <vt:lpstr>Wingdings</vt:lpstr>
      <vt:lpstr>Pivotal_interim_040113_template_</vt:lpstr>
      <vt:lpstr>Pivotal_interim_16x9_external_040113 (3)</vt:lpstr>
      <vt:lpstr>1_Pivotal_interim_040113_template_</vt:lpstr>
      <vt:lpstr>3_Pivotal_interim_040113_template_</vt:lpstr>
      <vt:lpstr>2_Pivotal_2014</vt:lpstr>
      <vt:lpstr>Pivotal Main</vt:lpstr>
      <vt:lpstr>5_Office Theme</vt:lpstr>
      <vt:lpstr>4_Pivotal_interim_040113_template_</vt:lpstr>
      <vt:lpstr>Office Theme</vt:lpstr>
      <vt:lpstr>PowerPoint Presentation</vt:lpstr>
      <vt:lpstr>The Three Eras of IT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Speed, Process Conformity, Automation, Repeatability </vt:lpstr>
      <vt:lpstr>The Operator in a PaaS era</vt:lpstr>
      <vt:lpstr>Day #2 Operations</vt:lpstr>
      <vt:lpstr>PowerPoint Presentation</vt:lpstr>
      <vt:lpstr>Continuous Delivery </vt:lpstr>
      <vt:lpstr>PowerPoint Presentation</vt:lpstr>
      <vt:lpstr>PowerPoint Presentation</vt:lpstr>
      <vt:lpstr>Pivotal Cloud Foundry Customer Quotes:</vt:lpstr>
      <vt:lpstr>Cloud Native Enablers</vt:lpstr>
      <vt:lpstr>Continuous Integration and Delivery</vt:lpstr>
      <vt:lpstr>Productivity: Software developers spend  too much time on administration</vt:lpstr>
      <vt:lpstr>PowerPoint Presentation</vt:lpstr>
      <vt:lpstr>Building Cloud(*)       Applications</vt:lpstr>
      <vt:lpstr>Microservice: Definition</vt:lpstr>
      <vt:lpstr>PowerPoint Presentation</vt:lpstr>
      <vt:lpstr>Microservice Architecture</vt:lpstr>
      <vt:lpstr>It Takes a Platform</vt:lpstr>
      <vt:lpstr>Build - http://start.spring.io</vt:lpstr>
      <vt:lpstr>Reading</vt:lpstr>
      <vt:lpstr>PowerPoint Presentation</vt:lpstr>
      <vt:lpstr>PowerPoint Presentation</vt:lpstr>
      <vt:lpstr>Spring Cloud Services</vt:lpstr>
      <vt:lpstr>Spring Evangelizers – Josh Long &amp; K. Bastani </vt:lpstr>
      <vt:lpstr>Cloud Foundry Open Source Project</vt:lpstr>
      <vt:lpstr>Cloud Foundry Open Source Project</vt:lpstr>
      <vt:lpstr>PowerPoint Presentation</vt:lpstr>
      <vt:lpstr>Services &amp; Solutions</vt:lpstr>
      <vt:lpstr>How &amp; Where to start with Cloud Architecture </vt:lpstr>
      <vt:lpstr>How &amp; Where to start with Cloud Architecture </vt:lpstr>
      <vt:lpstr>PowerPoint Presentation</vt:lpstr>
    </vt:vector>
  </TitlesOfParts>
  <Company>Pivotal</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Ralph Meira</dc:creator>
  <cp:lastModifiedBy>Chris Phillipson</cp:lastModifiedBy>
  <cp:revision>542</cp:revision>
  <dcterms:created xsi:type="dcterms:W3CDTF">2015-05-11T22:17:12Z</dcterms:created>
  <dcterms:modified xsi:type="dcterms:W3CDTF">2017-09-30T00:20:15Z</dcterms:modified>
</cp:coreProperties>
</file>